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77" r:id="rId3"/>
    <p:sldId id="278" r:id="rId4"/>
    <p:sldId id="270" r:id="rId5"/>
    <p:sldId id="275" r:id="rId6"/>
    <p:sldId id="279" r:id="rId7"/>
    <p:sldId id="276" r:id="rId8"/>
    <p:sldId id="280" r:id="rId9"/>
    <p:sldId id="281" r:id="rId10"/>
    <p:sldId id="282" r:id="rId11"/>
    <p:sldId id="283" r:id="rId12"/>
    <p:sldId id="284" r:id="rId13"/>
    <p:sldId id="265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0000"/>
    <a:srgbClr val="323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83FB21-6106-4602-AE3F-C0F217FFE35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1583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 rot="16200000">
            <a:off x="-2039937" y="3560763"/>
            <a:ext cx="435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4E6D52-BDE3-4B39-A9CF-7D18FAAF9F0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6454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F6434-6500-44F7-8EBE-4BE361D4E2A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9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2925" y="0"/>
            <a:ext cx="2144713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83325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859C9-DD6F-4EED-8B4A-2F5273E80E7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4618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58E2C-0C36-42A8-AF01-1A86D9129D3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8652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58F9-E72E-40F9-A379-80CC5840F8A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8149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D63C3-8B99-4B87-9FC7-41B5FB3B9A9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521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048BB-2C1B-450F-9997-76A3E4E71B9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762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82A4E-A546-4A75-8556-B30B2E48BBE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8926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6AD52-1DEB-4992-AE1E-FFCC93C76FC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81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73699-9CFC-4DE1-AF50-EC59B67B31A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156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E45A9-AA38-4259-8CEE-06C2203F2A1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9539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7057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584950"/>
            <a:ext cx="2895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84950"/>
            <a:ext cx="2133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8D837087-4EC5-467D-92F7-DF8E0BBD603A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 rot="-5400000">
            <a:off x="-2039937" y="3559175"/>
            <a:ext cx="43576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3200" smtClean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u-HU" b="1" dirty="0" smtClean="0"/>
          </a:p>
          <a:p>
            <a:pPr algn="ctr">
              <a:buNone/>
              <a:defRPr/>
            </a:pPr>
            <a:r>
              <a:rPr lang="hu-HU" sz="2800" b="1" dirty="0"/>
              <a:t>A vidék fejlődését a sikeres programalkotást és megvalósítást veszélyeztető tényezők a 2014-2020-as időszakban</a:t>
            </a:r>
            <a:endParaRPr lang="hu-HU" sz="2800" b="1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endParaRPr lang="hu-HU" sz="2800" b="1" dirty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2400" b="1" dirty="0" smtClean="0">
                <a:latin typeface="Tw Cen MT Condensed Extra Bold" panose="020B0803020202020204" pitchFamily="34" charset="-18"/>
              </a:rPr>
              <a:t>2014. 03. 19.</a:t>
            </a:r>
          </a:p>
          <a:p>
            <a:pPr algn="ctr" eaLnBrk="1" hangingPunct="1">
              <a:buFontTx/>
              <a:buNone/>
              <a:defRPr/>
            </a:pP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2000" dirty="0" smtClean="0">
                <a:latin typeface="Tw Cen MT Condensed Extra Bold" panose="020B0803020202020204" pitchFamily="34" charset="-18"/>
              </a:rPr>
              <a:t>Finta István 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Ph.D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hu-HU" sz="2000" dirty="0" err="1" smtClean="0">
                <a:latin typeface="Tw Cen MT Condensed Extra Bold" panose="020B0803020202020204" pitchFamily="34" charset="-18"/>
              </a:rPr>
              <a:t>finta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@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rkk.hu</a:t>
            </a: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>
              <a:buFontTx/>
              <a:buNone/>
              <a:defRPr/>
            </a:pPr>
            <a:endParaRPr lang="hu-HU" dirty="0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3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Határozati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Szükséges biztosítani azt a humánerőforrást és annak finanszírozását, amely képes megvalósítani a fejlesztések LEADER típusú </a:t>
            </a:r>
            <a:r>
              <a:rPr lang="hu-HU" dirty="0" smtClean="0"/>
              <a:t>módszerét, mely a 2007-2013-as időszak </a:t>
            </a:r>
            <a:r>
              <a:rPr lang="hu-HU" dirty="0" smtClean="0"/>
              <a:t>HACS területei szerint átlagosan legalább 4-5 </a:t>
            </a:r>
            <a:r>
              <a:rPr lang="hu-HU" dirty="0" smtClean="0"/>
              <a:t>főt jelentett.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280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GINOP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Javasoljuk, hogy a program tartalmazza, hogy a vidéki térségben fejlesztést megvalósító KKV szereplők vissza nem térítendő támogatásban részesülhessenek.</a:t>
            </a:r>
          </a:p>
          <a:p>
            <a:r>
              <a:rPr lang="hu-HU" dirty="0" smtClean="0"/>
              <a:t>A program tartalmazzon kizárólag a vidéki térségekben </a:t>
            </a:r>
            <a:r>
              <a:rPr lang="hu-HU" smtClean="0"/>
              <a:t>felhasználható forrásösszeget.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algn="ctr" eaLnBrk="1" hangingPunct="1">
              <a:buFontTx/>
              <a:buNone/>
            </a:pPr>
            <a:r>
              <a:rPr lang="hu-HU" sz="4000" smtClean="0">
                <a:latin typeface="Tw Cen MT Condensed Extra Bold" panose="020B0803020202020204" pitchFamily="34" charset="-18"/>
              </a:rPr>
              <a:t>Köszönöm a figyelmet!</a:t>
            </a: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</a:pPr>
            <a:endParaRPr lang="hu-HU" sz="4000" smtClean="0">
              <a:latin typeface="Tw Cen MT Condensed Extra Bold" panose="020B08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1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41413"/>
          </a:xfrm>
        </p:spPr>
        <p:txBody>
          <a:bodyPr/>
          <a:lstStyle/>
          <a:p>
            <a:r>
              <a:rPr lang="hu-HU" dirty="0" smtClean="0"/>
              <a:t>Mit szolgál, mit jelent az Uniós és a magyar fejlesztéspolitika vidéken?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945" y="1268760"/>
            <a:ext cx="8786118" cy="4785395"/>
          </a:xfrm>
        </p:spPr>
        <p:txBody>
          <a:bodyPr/>
          <a:lstStyle/>
          <a:p>
            <a:r>
              <a:rPr lang="hu-HU" sz="3000" dirty="0" smtClean="0"/>
              <a:t>Kizárólag agrártámogatások rendszere?</a:t>
            </a:r>
          </a:p>
          <a:p>
            <a:r>
              <a:rPr lang="hu-HU" sz="3000" dirty="0" smtClean="0"/>
              <a:t>Megjelenik benne az ember, a vidék népessége?</a:t>
            </a:r>
          </a:p>
          <a:p>
            <a:r>
              <a:rPr lang="hu-HU" sz="3000" dirty="0"/>
              <a:t>Esetünkben (Komló-Sásdi kistérség falvai) a népesség csökkenés 9,1%! Ha minden változatlan, 50-60 év és a vidék kipusztul</a:t>
            </a:r>
            <a:r>
              <a:rPr lang="hu-HU" sz="3000" dirty="0" smtClean="0"/>
              <a:t>.</a:t>
            </a:r>
          </a:p>
          <a:p>
            <a:r>
              <a:rPr lang="hu-HU" sz="3000" dirty="0" smtClean="0"/>
              <a:t>KSH előrejelzés: 2050. 8,3 millió lakos, 2060. 7,9 millió lakos.</a:t>
            </a:r>
          </a:p>
          <a:p>
            <a:r>
              <a:rPr lang="hu-HU" sz="3000" dirty="0" smtClean="0"/>
              <a:t>Elsőként a kisfalvak szűnnek meg létezni, majd a </a:t>
            </a:r>
            <a:r>
              <a:rPr lang="hu-HU" sz="3000" dirty="0" err="1" smtClean="0"/>
              <a:t>mikroközpontok</a:t>
            </a:r>
            <a:r>
              <a:rPr lang="hu-HU" sz="3000" dirty="0" smtClean="0"/>
              <a:t> is.</a:t>
            </a:r>
            <a:endParaRPr lang="hu-HU" sz="3000" dirty="0"/>
          </a:p>
          <a:p>
            <a:r>
              <a:rPr lang="hu-HU" sz="3000" b="1" u="sng" dirty="0"/>
              <a:t>A fejlesztéspolitikának most kellene beavatkozni! Egyedül erre a vidékfejlesztés forrásai elégtelenek.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18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Határozati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magyar </a:t>
            </a:r>
            <a:r>
              <a:rPr lang="hu-HU" dirty="0" smtClean="0"/>
              <a:t>fejlesztési </a:t>
            </a:r>
            <a:r>
              <a:rPr lang="hu-HU" dirty="0" smtClean="0"/>
              <a:t>politika </a:t>
            </a:r>
            <a:r>
              <a:rPr lang="hu-HU" dirty="0" smtClean="0"/>
              <a:t>a rendelkezésre álló eszközökkel </a:t>
            </a:r>
            <a:r>
              <a:rPr lang="hu-HU" dirty="0" smtClean="0"/>
              <a:t>küzdjön </a:t>
            </a:r>
            <a:r>
              <a:rPr lang="hu-HU" dirty="0" smtClean="0"/>
              <a:t>a vidéki szegényég és a </a:t>
            </a:r>
            <a:r>
              <a:rPr lang="hu-HU" dirty="0" smtClean="0"/>
              <a:t>kedvezőtlen vidéki demográfiai folyamatok ellen.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8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052736"/>
          </a:xfrm>
        </p:spPr>
        <p:txBody>
          <a:bodyPr/>
          <a:lstStyle/>
          <a:p>
            <a:r>
              <a:rPr lang="hu-HU" dirty="0" smtClean="0"/>
              <a:t>Területi fókusz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580438" cy="4785395"/>
          </a:xfrm>
        </p:spPr>
        <p:txBody>
          <a:bodyPr/>
          <a:lstStyle/>
          <a:p>
            <a:r>
              <a:rPr lang="hu-HU" sz="3000" dirty="0" smtClean="0"/>
              <a:t>2007-2013-as időszakban erőteljes lehatárolás a Strukturális Alapok (SA) és a Közös Agrárpolitika programjai között: SA alapvetően városokat finanszíroz, a KAP a vidéki térségeket;</a:t>
            </a:r>
          </a:p>
          <a:p>
            <a:r>
              <a:rPr lang="hu-HU" sz="3000" dirty="0" smtClean="0"/>
              <a:t>2014-2020, közösségi szinten cél a város-vidék kapcsolat erősítése, különbségek mérséklése, komplex, minden alapból finanszírozható programok kialakítása;</a:t>
            </a:r>
          </a:p>
          <a:p>
            <a:r>
              <a:rPr lang="hu-HU" sz="3000" dirty="0"/>
              <a:t>Magyarországon a </a:t>
            </a:r>
            <a:r>
              <a:rPr lang="hu-HU" sz="3000" dirty="0" smtClean="0"/>
              <a:t>Terület- és Településfejlesztési Operatív Program alapvetően városfejlesztési orientációval, Vidékfejlesztési Program a vidéki területekre tervez. Lényeg a lehatárolás, másodlagos az együttműködés. </a:t>
            </a:r>
            <a:endParaRPr lang="hu-HU" sz="3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87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569371"/>
          </a:xfrm>
        </p:spPr>
        <p:txBody>
          <a:bodyPr/>
          <a:lstStyle/>
          <a:p>
            <a:r>
              <a:rPr lang="hu-HU" sz="2700" dirty="0" smtClean="0"/>
              <a:t>VP nem agrár támogatása: 12-14-17-18%, középértéken </a:t>
            </a:r>
            <a:r>
              <a:rPr lang="hu-HU" sz="2700" b="1" dirty="0" smtClean="0"/>
              <a:t>167 Mrd Ft.</a:t>
            </a:r>
          </a:p>
          <a:p>
            <a:r>
              <a:rPr lang="hu-HU" sz="2700" dirty="0" smtClean="0"/>
              <a:t>Pécs megyei jogú város ITI forrása 17 Mrd Ft. Egy lakosra fajlagosan 115 646 Ft. További OP-ék finanszírozási lehetőségei.</a:t>
            </a:r>
          </a:p>
          <a:p>
            <a:r>
              <a:rPr lang="hu-HU" sz="2700" dirty="0" smtClean="0"/>
              <a:t>VP által biztosított egy vidéki lakosra jutó forrás 38 364 Ft. További lehetőségek:</a:t>
            </a:r>
          </a:p>
          <a:p>
            <a:r>
              <a:rPr lang="hu-HU" sz="2700" dirty="0" smtClean="0"/>
              <a:t>GINOP vállalkozásfejlesztés országos: 300 m-es síkfutáson ki győz? Mindennap edző sportoló, vagy a féllábú mozgás sérült akinek adtak 100 m előnyt? (Fejlett városi, fejletlen vidéki területek.) Azonos pályán nem versenyezhetnek azonos esélyekkel. EFOP, csak kevés térségre koncentrál.</a:t>
            </a:r>
            <a:endParaRPr lang="hu-HU" sz="27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34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4739" y="247749"/>
            <a:ext cx="7705725" cy="766763"/>
          </a:xfrm>
        </p:spPr>
        <p:txBody>
          <a:bodyPr/>
          <a:lstStyle/>
          <a:p>
            <a:r>
              <a:rPr lang="hu-HU" dirty="0" smtClean="0"/>
              <a:t>2. Határozati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vidéki lakosság érdekeit és igényeit figyelembe véve, valamint a Vidékfejlesztési Program 2014-2020. egyes prioritásai közötti arányosság biztosítása érdekében, javasolható, hogy a 6. </a:t>
            </a:r>
            <a:r>
              <a:rPr lang="hu-HU" dirty="0" smtClean="0"/>
              <a:t>prioritás </a:t>
            </a:r>
            <a:r>
              <a:rPr lang="hu-HU" dirty="0" err="1" smtClean="0"/>
              <a:t>alintézkedéseire</a:t>
            </a:r>
            <a:r>
              <a:rPr lang="hu-HU" dirty="0" smtClean="0"/>
              <a:t> </a:t>
            </a:r>
            <a:r>
              <a:rPr lang="hu-HU" dirty="0" smtClean="0"/>
              <a:t>szánt források összege minimum 18% legyen.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16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Vidéki térségek: átmenet a passzív eutanáziából az aktív eutanáziába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580438" cy="4641379"/>
          </a:xfrm>
        </p:spPr>
        <p:txBody>
          <a:bodyPr/>
          <a:lstStyle/>
          <a:p>
            <a:r>
              <a:rPr lang="hu-HU" sz="2700" dirty="0" smtClean="0"/>
              <a:t>A </a:t>
            </a:r>
            <a:r>
              <a:rPr lang="hu-HU" sz="2700" dirty="0"/>
              <a:t>2007-2013-as 3-4 tengelyes forrás összesen 273,43 </a:t>
            </a:r>
            <a:r>
              <a:rPr lang="hu-HU" sz="2700" dirty="0" smtClean="0"/>
              <a:t>Mrd </a:t>
            </a:r>
            <a:r>
              <a:rPr lang="hu-HU" sz="2700" dirty="0"/>
              <a:t>Ft </a:t>
            </a:r>
            <a:r>
              <a:rPr lang="hu-HU" sz="2700" dirty="0" smtClean="0"/>
              <a:t>volt, most 160 Mrd Ft-nál tartunk.</a:t>
            </a:r>
          </a:p>
          <a:p>
            <a:r>
              <a:rPr lang="hu-HU" sz="2700" dirty="0" smtClean="0"/>
              <a:t>A 2007-2013-as források sem voltak érték el azt a kritikus tömeget, amely a vidék gazdaságát növekedési pályára helyezték volna.</a:t>
            </a:r>
          </a:p>
          <a:p>
            <a:r>
              <a:rPr lang="hu-HU" sz="2700" dirty="0" smtClean="0"/>
              <a:t>Aktuális magyar válasz: még </a:t>
            </a:r>
            <a:r>
              <a:rPr lang="hu-HU" sz="2700" b="1" u="sng" dirty="0" smtClean="0"/>
              <a:t>15%-ot </a:t>
            </a:r>
            <a:r>
              <a:rPr lang="hu-HU" sz="2700" dirty="0" smtClean="0"/>
              <a:t>el kell vonni a teljes vidékfejlesztési forrásokból, (II. pillér) az automatikus (jellemzően terület alapú) nem fejlesztési célú forrásokhoz (I. pillér).</a:t>
            </a:r>
          </a:p>
          <a:p>
            <a:r>
              <a:rPr lang="hu-HU" sz="2700" i="1" dirty="0"/>
              <a:t>„Magyarország tervezi a KAP két pillére közötti átcsoportosítást.” </a:t>
            </a:r>
            <a:r>
              <a:rPr lang="hu-HU" sz="2700" dirty="0"/>
              <a:t>(Partnerségi Megállapodás 2014. 03.07. 117.o)</a:t>
            </a:r>
          </a:p>
          <a:p>
            <a:endParaRPr lang="hu-HU" sz="27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59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Határozati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2014-2020. időszakra vonatkozó, KAP pillérei közötti forrásátcsoportosítás indokolatlan, jelentősen továbbcsökkenti a már csökkent összegű EMVA forrásokat, így az EMVA keretből történő elvonás nem támogatható.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592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41413"/>
          </a:xfrm>
        </p:spPr>
        <p:txBody>
          <a:bodyPr/>
          <a:lstStyle/>
          <a:p>
            <a:r>
              <a:rPr lang="hu-HU" dirty="0" smtClean="0"/>
              <a:t>LEADER megközelítés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4388" cy="4785395"/>
          </a:xfrm>
        </p:spPr>
        <p:txBody>
          <a:bodyPr/>
          <a:lstStyle/>
          <a:p>
            <a:r>
              <a:rPr lang="hu-HU" dirty="0" smtClean="0"/>
              <a:t>A hagyományos fejlesztési módszerekhez képest (</a:t>
            </a:r>
            <a:r>
              <a:rPr lang="hu-HU" dirty="0" err="1" smtClean="0"/>
              <a:t>pályázatosdi</a:t>
            </a:r>
            <a:r>
              <a:rPr lang="hu-HU" dirty="0" smtClean="0"/>
              <a:t>) sokkal nagyobb arányú és speciális képességű élőmunkát feltételez. Ha ez nem áll rendelkezésre, pénzosztás és lekötés van, LEADER program csak a </a:t>
            </a:r>
            <a:r>
              <a:rPr lang="hu-HU" dirty="0"/>
              <a:t>n</a:t>
            </a:r>
            <a:r>
              <a:rPr lang="hu-HU" dirty="0" smtClean="0"/>
              <a:t>év, a tábla szerint.</a:t>
            </a:r>
          </a:p>
          <a:p>
            <a:r>
              <a:rPr lang="hu-HU" dirty="0" smtClean="0"/>
              <a:t>A közösségi szabályozás vélhetően erre való tekintettel határozott meg magasabb működésre fordítható forrásarányt.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16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kv4b_HU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RKIv4b_HU</Template>
  <TotalTime>348</TotalTime>
  <Words>627</Words>
  <Application>Microsoft Office PowerPoint</Application>
  <PresentationFormat>Diavetítés a képernyőre (4:3 oldalarány)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Rkkv4b_HU</vt:lpstr>
      <vt:lpstr>1. dia</vt:lpstr>
      <vt:lpstr>Mit szolgál, mit jelent az Uniós és a magyar fejlesztéspolitika vidéken?</vt:lpstr>
      <vt:lpstr>1. Határozati javaslat</vt:lpstr>
      <vt:lpstr>Területi fókusz</vt:lpstr>
      <vt:lpstr>Források</vt:lpstr>
      <vt:lpstr>2. Határozati javaslat</vt:lpstr>
      <vt:lpstr>Vidéki térségek: átmenet a passzív eutanáziából az aktív eutanáziába</vt:lpstr>
      <vt:lpstr>3. Határozati javaslat</vt:lpstr>
      <vt:lpstr>LEADER megközelítés</vt:lpstr>
      <vt:lpstr>4. Határozati javaslat</vt:lpstr>
      <vt:lpstr>11. dia</vt:lpstr>
      <vt:lpstr>GINOP javaslat</vt:lpstr>
      <vt:lpstr>13.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István Finta</dc:creator>
  <cp:lastModifiedBy>kef</cp:lastModifiedBy>
  <cp:revision>42</cp:revision>
  <dcterms:created xsi:type="dcterms:W3CDTF">2013-06-10T11:00:49Z</dcterms:created>
  <dcterms:modified xsi:type="dcterms:W3CDTF">2014-03-19T12:07:59Z</dcterms:modified>
</cp:coreProperties>
</file>