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000000"/>
    <a:srgbClr val="323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83FB21-6106-4602-AE3F-C0F217FFE35E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583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 rot="16200000">
            <a:off x="-2039937" y="3560763"/>
            <a:ext cx="4357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hu-HU" sz="1200" i="1">
                <a:solidFill>
                  <a:srgbClr val="404040"/>
                </a:solidFill>
              </a:rPr>
              <a:t>MTA KRTK Regionális Kutatások Intézete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>
                <a:solidFill>
                  <a:srgbClr val="000000"/>
                </a:solidFill>
              </a:defRPr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4E6D52-BDE3-4B39-A9CF-7D18FAAF9F0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54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F6434-6500-44F7-8EBE-4BE361D4E2A0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968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92925" y="0"/>
            <a:ext cx="2144713" cy="61261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283325" cy="61261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859C9-DD6F-4EED-8B4A-2F5273E80E70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618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58E2C-0C36-42A8-AF01-1A86D9129D33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652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C58F9-E72E-40F9-A379-80CC5840F8A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149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D63C3-8B99-4B87-9FC7-41B5FB3B9A9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21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048BB-2C1B-450F-9997-76A3E4E71B9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62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F82A4E-A546-4A75-8556-B30B2E48BBE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926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6AD52-1DEB-4992-AE1E-FFCC93C76FC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814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73699-9CFC-4DE1-AF50-EC59B67B31A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156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E45A9-AA38-4259-8CEE-06C2203F2A1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539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0"/>
            <a:ext cx="7705725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7700" y="6584950"/>
            <a:ext cx="2895600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7988" y="6584950"/>
            <a:ext cx="2133600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8D837087-4EC5-467D-92F7-DF8E0BBD603A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 rot="-5400000">
            <a:off x="-2039937" y="3559175"/>
            <a:ext cx="435768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hu-HU" sz="1200" i="1">
                <a:solidFill>
                  <a:srgbClr val="404040"/>
                </a:solidFill>
              </a:rPr>
              <a:t>MTA KRTK Regionális Kutatások Intézete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z="3200" smtClean="0"/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>
          <a:xfrm>
            <a:off x="285750" y="1600200"/>
            <a:ext cx="840105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u-HU" b="1" dirty="0" smtClean="0"/>
              <a:t>A CLLD-LEADER megközelítés helye és lehetősége a magyar fejlesztéspolitikában</a:t>
            </a:r>
            <a:endParaRPr lang="hu-HU" b="1" dirty="0"/>
          </a:p>
          <a:p>
            <a:pPr algn="ctr" eaLnBrk="1" hangingPunct="1">
              <a:buFontTx/>
              <a:buNone/>
              <a:defRPr/>
            </a:pPr>
            <a:endParaRPr lang="hu-HU" sz="2400" b="1" dirty="0" smtClean="0"/>
          </a:p>
          <a:p>
            <a:pPr algn="ctr" eaLnBrk="1" hangingPunct="1">
              <a:buFontTx/>
              <a:buNone/>
              <a:defRPr/>
            </a:pPr>
            <a:endParaRPr lang="hu-HU" sz="2400" b="1" dirty="0" smtClean="0"/>
          </a:p>
          <a:p>
            <a:pPr algn="ctr" eaLnBrk="1" hangingPunct="1">
              <a:buFontTx/>
              <a:buNone/>
              <a:defRPr/>
            </a:pPr>
            <a:r>
              <a:rPr lang="hu-HU" sz="2400" b="1" dirty="0" smtClean="0">
                <a:latin typeface="Tw Cen MT Condensed Extra Bold" panose="020B0803020202020204" pitchFamily="34" charset="-18"/>
              </a:rPr>
              <a:t>VIAB</a:t>
            </a:r>
            <a:endParaRPr lang="hu-HU" sz="2400" b="1" dirty="0">
              <a:latin typeface="Tw Cen MT Condensed Extra Bold" panose="020B0803020202020204" pitchFamily="34" charset="-18"/>
            </a:endParaRPr>
          </a:p>
          <a:p>
            <a:pPr algn="ctr" eaLnBrk="1" hangingPunct="1">
              <a:buFontTx/>
              <a:buNone/>
              <a:defRPr/>
            </a:pPr>
            <a:r>
              <a:rPr lang="hu-HU" sz="2400" b="1" dirty="0">
                <a:latin typeface="Tw Cen MT Condensed Extra Bold" panose="020B0803020202020204" pitchFamily="34" charset="-18"/>
              </a:rPr>
              <a:t>2013</a:t>
            </a:r>
            <a:r>
              <a:rPr lang="hu-HU" sz="2400" b="1" dirty="0" smtClean="0">
                <a:latin typeface="Tw Cen MT Condensed Extra Bold" panose="020B0803020202020204" pitchFamily="34" charset="-18"/>
              </a:rPr>
              <a:t>. 06. 11.</a:t>
            </a:r>
          </a:p>
          <a:p>
            <a:pPr algn="ctr" eaLnBrk="1" hangingPunct="1">
              <a:buFontTx/>
              <a:buNone/>
              <a:defRPr/>
            </a:pPr>
            <a:endParaRPr lang="hu-HU" sz="2000" dirty="0" smtClean="0">
              <a:latin typeface="Tw Cen MT Condensed Extra Bold" panose="020B0803020202020204" pitchFamily="34" charset="-18"/>
            </a:endParaRPr>
          </a:p>
          <a:p>
            <a:pPr algn="ctr" eaLnBrk="1" hangingPunct="1">
              <a:buFontTx/>
              <a:buNone/>
              <a:defRPr/>
            </a:pPr>
            <a:endParaRPr lang="hu-HU" sz="2000" dirty="0" smtClean="0">
              <a:latin typeface="Tw Cen MT Condensed Extra Bold" panose="020B0803020202020204" pitchFamily="34" charset="-18"/>
            </a:endParaRPr>
          </a:p>
          <a:p>
            <a:pPr algn="ctr" eaLnBrk="1" hangingPunct="1">
              <a:buFontTx/>
              <a:buNone/>
              <a:defRPr/>
            </a:pPr>
            <a:r>
              <a:rPr lang="hu-HU" sz="2000" dirty="0" smtClean="0">
                <a:latin typeface="Tw Cen MT Condensed Extra Bold" panose="020B0803020202020204" pitchFamily="34" charset="-18"/>
              </a:rPr>
              <a:t>Finta István </a:t>
            </a:r>
            <a:r>
              <a:rPr lang="hu-HU" sz="2000" dirty="0" err="1" smtClean="0">
                <a:latin typeface="Tw Cen MT Condensed Extra Bold" panose="020B0803020202020204" pitchFamily="34" charset="-18"/>
              </a:rPr>
              <a:t>Ph.D</a:t>
            </a:r>
            <a:r>
              <a:rPr lang="hu-HU" sz="2000" dirty="0" smtClean="0">
                <a:latin typeface="Tw Cen MT Condensed Extra Bold" panose="020B0803020202020204" pitchFamily="34" charset="-18"/>
              </a:rPr>
              <a:t>.</a:t>
            </a:r>
          </a:p>
          <a:p>
            <a:pPr algn="ctr" eaLnBrk="1" hangingPunct="1">
              <a:buFontTx/>
              <a:buNone/>
              <a:defRPr/>
            </a:pPr>
            <a:r>
              <a:rPr lang="hu-HU" sz="2000" dirty="0" err="1" smtClean="0">
                <a:latin typeface="Tw Cen MT Condensed Extra Bold" panose="020B0803020202020204" pitchFamily="34" charset="-18"/>
              </a:rPr>
              <a:t>finta</a:t>
            </a:r>
            <a:r>
              <a:rPr lang="hu-HU" sz="2000" dirty="0" smtClean="0">
                <a:latin typeface="Tw Cen MT Condensed Extra Bold" panose="020B0803020202020204" pitchFamily="34" charset="-18"/>
              </a:rPr>
              <a:t>@</a:t>
            </a:r>
            <a:r>
              <a:rPr lang="hu-HU" sz="2000" dirty="0" err="1" smtClean="0">
                <a:latin typeface="Tw Cen MT Condensed Extra Bold" panose="020B0803020202020204" pitchFamily="34" charset="-18"/>
              </a:rPr>
              <a:t>rkk.hu</a:t>
            </a:r>
            <a:endParaRPr lang="hu-HU" sz="2000" dirty="0" smtClean="0">
              <a:latin typeface="Tw Cen MT Condensed Extra Bold" panose="020B0803020202020204" pitchFamily="34" charset="-18"/>
            </a:endParaRPr>
          </a:p>
          <a:p>
            <a:pPr algn="ctr">
              <a:buFontTx/>
              <a:buNone/>
              <a:defRPr/>
            </a:pPr>
            <a:endParaRPr lang="hu-HU" dirty="0" smtClean="0"/>
          </a:p>
        </p:txBody>
      </p:sp>
      <p:sp>
        <p:nvSpPr>
          <p:cNvPr id="5124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u-HU" sz="16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39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solidFill>
                  <a:schemeClr val="tx1"/>
                </a:solidFill>
              </a:rPr>
              <a:t>Mi a jó módszer?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>
          <a:xfrm>
            <a:off x="250825" y="1268413"/>
            <a:ext cx="8786813" cy="4857750"/>
          </a:xfrm>
        </p:spPr>
        <p:txBody>
          <a:bodyPr/>
          <a:lstStyle/>
          <a:p>
            <a:r>
              <a:rPr lang="hu-HU" smtClean="0"/>
              <a:t>A rendelkezésre álló forrás önmagában nem garancia a célok elérésére.</a:t>
            </a:r>
          </a:p>
          <a:p>
            <a:r>
              <a:rPr lang="hu-HU" smtClean="0"/>
              <a:t>Mi a cél? Ágazatfejlesztés, vagy területfejlesztés? </a:t>
            </a:r>
          </a:p>
          <a:p>
            <a:r>
              <a:rPr lang="hu-HU" smtClean="0"/>
              <a:t>Mindkettő, ahol az arány az ország területi egységeinek sajátosságai, igényei és lehetőségei alapján határozható meg? </a:t>
            </a:r>
          </a:p>
          <a:p>
            <a:endParaRPr lang="hu-HU" smtClean="0"/>
          </a:p>
          <a:p>
            <a:endParaRPr lang="hu-HU" smtClean="0"/>
          </a:p>
        </p:txBody>
      </p:sp>
      <p:sp>
        <p:nvSpPr>
          <p:cNvPr id="6148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EA8FCC-B079-4FC5-B772-5968617084BB}" type="slidenum">
              <a:rPr lang="hu-HU" smtClean="0">
                <a:solidFill>
                  <a:schemeClr val="bg1"/>
                </a:solidFill>
              </a:rPr>
              <a:pPr/>
              <a:t>2</a:t>
            </a:fld>
            <a:endParaRPr lang="hu-HU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58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7171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A77904-349A-4082-9DB2-BBE2EA629A89}" type="slidenum">
              <a:rPr lang="hu-HU" smtClean="0">
                <a:solidFill>
                  <a:schemeClr val="bg1"/>
                </a:solidFill>
              </a:rPr>
              <a:pPr/>
              <a:t>3</a:t>
            </a:fld>
            <a:endParaRPr lang="hu-HU" smtClean="0">
              <a:solidFill>
                <a:schemeClr val="bg1"/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143682"/>
              </p:ext>
            </p:extLst>
          </p:nvPr>
        </p:nvGraphicFramePr>
        <p:xfrm>
          <a:off x="395288" y="44450"/>
          <a:ext cx="8748711" cy="6813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595"/>
                <a:gridCol w="2916558"/>
                <a:gridCol w="2916558"/>
              </a:tblGrid>
              <a:tr h="282118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C00000"/>
                          </a:solidFill>
                          <a:effectLst/>
                        </a:rPr>
                        <a:t>Jellemzők</a:t>
                      </a:r>
                      <a:endParaRPr lang="hu-H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C00000"/>
                          </a:solidFill>
                          <a:effectLst/>
                        </a:rPr>
                        <a:t>Ágazatfejlesztés</a:t>
                      </a:r>
                      <a:endParaRPr lang="hu-H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C00000"/>
                          </a:solidFill>
                          <a:effectLst/>
                        </a:rPr>
                        <a:t>Terület-vidékfejlesztés</a:t>
                      </a:r>
                      <a:endParaRPr lang="hu-H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</a:tr>
              <a:tr h="936006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C00000"/>
                          </a:solidFill>
                          <a:effectLst/>
                        </a:rPr>
                        <a:t>Tematikus kiterjedtsége</a:t>
                      </a:r>
                      <a:endParaRPr lang="hu-H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 gazdaság fontosabb ágazatai – a mainstream – különösen a húzóágazatok. 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Az adott területi egység számára problémát és/vagy lehetőséget jelentő ágazat, vagy gazdasági tevékenység. Létező piaci rések hatékony kitöltésének eszköze.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</a:tr>
              <a:tr h="696853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C00000"/>
                          </a:solidFill>
                          <a:effectLst/>
                        </a:rPr>
                        <a:t>Az alkalmazhatóság területi (földrajzi) kérdése</a:t>
                      </a:r>
                      <a:endParaRPr lang="hu-H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Pontszerűen létesül és működik, ott ahol a telepítési tényezők optimálisan rendelkezésre állnak.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Az ország egész területén, differenciáltan alkalmazható.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</a:tr>
              <a:tr h="1175158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C00000"/>
                          </a:solidFill>
                          <a:effectLst/>
                        </a:rPr>
                        <a:t>Erőforrásigény</a:t>
                      </a:r>
                      <a:endParaRPr lang="hu-H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Erőforrásigényét egyszerre és különböző arányban elégíti ki hazai és nemzetközi forrásokból (mind a munkaerő, mind az alapanyagok tekintetében). Szakképzett, illetve magasan képzett munkaerőt igényel.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Az alapanyag és az emberi erőforrás tekintetében alapvetően a helyi, térségi erőforrásokra támaszkodik.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</a:tr>
              <a:tr h="696853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C00000"/>
                          </a:solidFill>
                          <a:effectLst/>
                        </a:rPr>
                        <a:t>Foglalkoztatáspolitikára gyakorolt hatás</a:t>
                      </a:r>
                      <a:endParaRPr lang="hu-H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 térség (maximum régió) foglalkoztatási helyzetét előnyösen befolyásolhatja, egyes szakmák esetén országos, nemzetközi a hatása.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 helyi munkanélküliség kezelésére alkalmas országos szinten.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</a:tr>
              <a:tr h="457699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C00000"/>
                          </a:solidFill>
                          <a:effectLst/>
                        </a:rPr>
                        <a:t>GDP-hez való hozzájárulás</a:t>
                      </a:r>
                      <a:endParaRPr lang="hu-H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Jelentős (sikeres fejlesztés esetén)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Mérsékelt, vagy gyenge, ugyanakkor jelentősen csökkentheti az állami szociális kiadási terheket.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</a:tr>
              <a:tr h="936006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C00000"/>
                          </a:solidFill>
                          <a:effectLst/>
                        </a:rPr>
                        <a:t>Fejlesztési módszer</a:t>
                      </a:r>
                      <a:endParaRPr lang="hu-H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Központi döntésen alapuló, tagállam által meghatározott egyedi, vagy normatív eljárás szerint működő támogatás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Uniós szinten részletesen kidolgozott CLLD, részleteiben a tagállam által kialakítandó ITI. Központilag elfogadott programok és helyi döntések alapján.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</a:tr>
              <a:tr h="696853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C00000"/>
                          </a:solidFill>
                          <a:effectLst/>
                        </a:rPr>
                        <a:t>Finanszírozás</a:t>
                      </a:r>
                      <a:endParaRPr lang="hu-H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Egyetlen Uniós alapból történhet, csak az adott alap által támogatott célra (</a:t>
                      </a:r>
                      <a:r>
                        <a:rPr lang="hu-HU" sz="1200" dirty="0" err="1">
                          <a:effectLst/>
                        </a:rPr>
                        <a:t>monofound</a:t>
                      </a:r>
                      <a:r>
                        <a:rPr lang="hu-HU" sz="1200" dirty="0">
                          <a:effectLst/>
                        </a:rPr>
                        <a:t>).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Egyszerre több alap támogathat egyszerre több célt (multifound); +10% európai uniós forrás a CLLD, vagy ITI alkalmazása esetén.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</a:tr>
              <a:tr h="936006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C00000"/>
                          </a:solidFill>
                          <a:effectLst/>
                        </a:rPr>
                        <a:t>Támogatói</a:t>
                      </a:r>
                      <a:endParaRPr lang="hu-H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Lobbik, programokat, projekteket vezénylő központi, területi bürokrácia, lobbikat, egyedi projekteket támogató politikusok.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Az országos érdekeket is szem előtt tartó politikusok. Megfelelő szaktudással rendelkező, a központi közigazgatásban tevékenykedő tisztviselők. Részlegesen a megyék.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9341" marR="2934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885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solidFill>
                  <a:schemeClr val="tx1"/>
                </a:solidFill>
              </a:rPr>
              <a:t>Melyek a LEADER megközelítés sikeres megvalósításának fontosabb elemei</a:t>
            </a:r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>
          <a:xfrm>
            <a:off x="250825" y="1268413"/>
            <a:ext cx="8786813" cy="4857750"/>
          </a:xfrm>
        </p:spPr>
        <p:txBody>
          <a:bodyPr/>
          <a:lstStyle/>
          <a:p>
            <a:r>
              <a:rPr lang="hu-HU" sz="2800" smtClean="0"/>
              <a:t>Az elemek egyúttal megkülönböztető sajátosságok, amelyekre a központilag vezérelt programok soha nem képesek!</a:t>
            </a:r>
          </a:p>
          <a:p>
            <a:r>
              <a:rPr lang="hu-HU" sz="2800" smtClean="0"/>
              <a:t>A területi egység helyzetének (gazdasági szereplők, környezeti állapot, szociális problémák, stb.) nem csupán statisztikai számbavétele. (Kvalitatív helyi információk.)</a:t>
            </a:r>
          </a:p>
          <a:p>
            <a:r>
              <a:rPr lang="hu-HU" sz="2800" smtClean="0"/>
              <a:t>Helyi szereplőkkel való megfelelő kommunikáció, eredményes motiválás, együtt gondolkodás (tervezés). Erre alkalmas személyzet rendelkezésre állása.</a:t>
            </a:r>
          </a:p>
          <a:p>
            <a:r>
              <a:rPr lang="hu-HU" sz="2800" smtClean="0"/>
              <a:t>Személyes jelenlét (a területi egység kérdése, ahol ez biztosítható).  </a:t>
            </a:r>
          </a:p>
          <a:p>
            <a:endParaRPr lang="hu-HU" smtClean="0"/>
          </a:p>
        </p:txBody>
      </p:sp>
      <p:sp>
        <p:nvSpPr>
          <p:cNvPr id="8196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58BC31-5DC0-4336-A7D1-7027A7580155}" type="slidenum">
              <a:rPr lang="hu-HU" smtClean="0">
                <a:solidFill>
                  <a:schemeClr val="bg1"/>
                </a:solidFill>
              </a:rPr>
              <a:pPr/>
              <a:t>4</a:t>
            </a:fld>
            <a:endParaRPr lang="hu-HU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50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>
          <a:xfrm>
            <a:off x="1331913" y="0"/>
            <a:ext cx="7705725" cy="1196975"/>
          </a:xfrm>
        </p:spPr>
        <p:txBody>
          <a:bodyPr/>
          <a:lstStyle/>
          <a:p>
            <a:r>
              <a:rPr lang="hu-HU" smtClean="0">
                <a:solidFill>
                  <a:schemeClr val="tx1"/>
                </a:solidFill>
              </a:rPr>
              <a:t>A LEADER, mint fejlesztési módszer megkülönböztető sajátosságai szervezeti-eljárási szempontból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400" dirty="0" smtClean="0"/>
              <a:t>A </a:t>
            </a:r>
            <a:r>
              <a:rPr lang="hu-HU" sz="2400" u="sng" dirty="0" smtClean="0"/>
              <a:t>hatósági</a:t>
            </a:r>
            <a:r>
              <a:rPr lang="hu-HU" sz="2400" dirty="0" smtClean="0"/>
              <a:t> tevékenység (feladatellátás) jellemzői:</a:t>
            </a:r>
          </a:p>
          <a:p>
            <a:pPr>
              <a:buFontTx/>
              <a:buChar char="-"/>
              <a:defRPr/>
            </a:pPr>
            <a:r>
              <a:rPr lang="hu-HU" sz="2400" dirty="0" smtClean="0"/>
              <a:t>az eljárás általában kérelemre indul;</a:t>
            </a:r>
          </a:p>
          <a:p>
            <a:pPr>
              <a:buFontTx/>
              <a:buChar char="-"/>
              <a:defRPr/>
            </a:pPr>
            <a:r>
              <a:rPr lang="hu-HU" sz="2400" dirty="0"/>
              <a:t>a</a:t>
            </a:r>
            <a:r>
              <a:rPr lang="hu-HU" sz="2400" dirty="0" smtClean="0"/>
              <a:t>lá-fölé </a:t>
            </a:r>
            <a:r>
              <a:rPr lang="hu-HU" sz="2400" dirty="0" err="1" smtClean="0"/>
              <a:t>rendeltségi</a:t>
            </a:r>
            <a:r>
              <a:rPr lang="hu-HU" sz="2400" dirty="0" smtClean="0"/>
              <a:t> viszony, közigazgatási eljárás;</a:t>
            </a:r>
          </a:p>
          <a:p>
            <a:pPr>
              <a:buFontTx/>
              <a:buChar char="-"/>
              <a:defRPr/>
            </a:pPr>
            <a:r>
              <a:rPr lang="hu-HU" sz="2400" dirty="0" smtClean="0"/>
              <a:t>az ügyintéző a hivatalban fogadja az ügyfelet, végzi tevékenységét;</a:t>
            </a:r>
          </a:p>
          <a:p>
            <a:pPr>
              <a:buFontTx/>
              <a:buChar char="-"/>
              <a:defRPr/>
            </a:pPr>
            <a:r>
              <a:rPr lang="hu-HU" sz="2400" dirty="0" smtClean="0"/>
              <a:t>a fejlesztési célokat és feltételeket jogszabály határozza meg;</a:t>
            </a:r>
          </a:p>
          <a:p>
            <a:pPr marL="0" indent="0">
              <a:buFontTx/>
              <a:buNone/>
              <a:defRPr/>
            </a:pPr>
            <a:r>
              <a:rPr lang="hu-HU" sz="2400" dirty="0" smtClean="0"/>
              <a:t>A fejlesztéspolitika nem igényel hatósági beavatkozást (nem gyámügy, nem szabálysértés, nem építésügy, stb.)</a:t>
            </a:r>
          </a:p>
          <a:p>
            <a:pPr marL="0" indent="0">
              <a:buFontTx/>
              <a:buNone/>
              <a:defRPr/>
            </a:pPr>
            <a:r>
              <a:rPr lang="hu-HU" sz="2400" u="sng" dirty="0" smtClean="0"/>
              <a:t>Ügynökségi</a:t>
            </a:r>
            <a:r>
              <a:rPr lang="hu-HU" sz="2400" dirty="0" smtClean="0"/>
              <a:t> típusú fejlesztési tevékenység:</a:t>
            </a:r>
          </a:p>
          <a:p>
            <a:pPr>
              <a:buFontTx/>
              <a:buChar char="-"/>
              <a:defRPr/>
            </a:pPr>
            <a:r>
              <a:rPr lang="hu-HU" sz="2400" dirty="0" smtClean="0"/>
              <a:t>Nem „hivatalból” jár el, megjelenik a projektgenerálás, de a tevékenység meghatározó eleme a pályázatkezelés. </a:t>
            </a:r>
          </a:p>
          <a:p>
            <a:pPr>
              <a:buFontTx/>
              <a:buChar char="-"/>
              <a:defRPr/>
            </a:pPr>
            <a:r>
              <a:rPr lang="hu-HU" sz="2400" dirty="0" smtClean="0"/>
              <a:t>Többnyire megyei, vagy regionális léptékben szerveződik, a helyi szinttel való tényleges kapcsolata esetleges. </a:t>
            </a:r>
          </a:p>
          <a:p>
            <a:pPr>
              <a:buFontTx/>
              <a:buChar char="-"/>
              <a:defRPr/>
            </a:pPr>
            <a:r>
              <a:rPr lang="hu-HU" sz="2400" dirty="0" smtClean="0"/>
              <a:t>A fejlesztési célokat területi szinten, program formájában határozzák meg.</a:t>
            </a:r>
            <a:endParaRPr lang="hu-HU" sz="2400" dirty="0"/>
          </a:p>
        </p:txBody>
      </p:sp>
      <p:sp>
        <p:nvSpPr>
          <p:cNvPr id="9220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03D4EA-CF41-49AC-AF86-E34B5AE4A80E}" type="slidenum">
              <a:rPr lang="hu-HU" sz="16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hu-HU" sz="16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108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331913" y="0"/>
            <a:ext cx="7705725" cy="1125538"/>
          </a:xfrm>
        </p:spPr>
        <p:txBody>
          <a:bodyPr/>
          <a:lstStyle/>
          <a:p>
            <a:r>
              <a:rPr lang="hu-HU" smtClean="0">
                <a:solidFill>
                  <a:schemeClr val="tx1"/>
                </a:solidFill>
              </a:rPr>
              <a:t>A LEADER, mint fejlesztési módszer megkülönböztető sajátosságai szervezeti-eljárási szempontból</a:t>
            </a:r>
            <a:endParaRPr 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55895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400" dirty="0" smtClean="0"/>
              <a:t>LEADER típusú fejlesztési tevékenység:</a:t>
            </a:r>
          </a:p>
          <a:p>
            <a:pPr>
              <a:buFontTx/>
              <a:buChar char="-"/>
              <a:defRPr/>
            </a:pPr>
            <a:r>
              <a:rPr lang="hu-HU" sz="2000" dirty="0" smtClean="0"/>
              <a:t>A munkaszervezet dolgozója </a:t>
            </a:r>
            <a:r>
              <a:rPr lang="hu-HU" sz="2000" u="sng" dirty="0" smtClean="0"/>
              <a:t>megkeres</a:t>
            </a:r>
            <a:r>
              <a:rPr lang="hu-HU" sz="2000" dirty="0" smtClean="0"/>
              <a:t>i a célcsoport tagjait (pl.: kecskesajt gyártók, vagy kézművesek, vagy népművelők);</a:t>
            </a:r>
          </a:p>
          <a:p>
            <a:pPr>
              <a:buFontTx/>
              <a:buChar char="-"/>
              <a:defRPr/>
            </a:pPr>
            <a:r>
              <a:rPr lang="hu-HU" sz="2000" u="sng" dirty="0" smtClean="0"/>
              <a:t>Elősegíti </a:t>
            </a:r>
            <a:r>
              <a:rPr lang="hu-HU" sz="2000" dirty="0" smtClean="0"/>
              <a:t>a projektötletek, fejlesztési célok megfogalmazását, </a:t>
            </a:r>
            <a:r>
              <a:rPr lang="hu-HU" sz="2000" u="sng" dirty="0" smtClean="0"/>
              <a:t>kezdeményezi </a:t>
            </a:r>
            <a:r>
              <a:rPr lang="hu-HU" sz="2000" dirty="0" smtClean="0"/>
              <a:t>a szereplők közötti együttműködést.</a:t>
            </a:r>
          </a:p>
          <a:p>
            <a:pPr>
              <a:buFontTx/>
              <a:buChar char="-"/>
              <a:defRPr/>
            </a:pPr>
            <a:r>
              <a:rPr lang="hu-HU" sz="2000" dirty="0" smtClean="0"/>
              <a:t>A közösen kialakított projektet a LEADER program támogatja. (Siker esetén új termék (innováció), együttműködés (hálózat kialakulása)</a:t>
            </a:r>
          </a:p>
          <a:p>
            <a:pPr>
              <a:buFontTx/>
              <a:buChar char="-"/>
              <a:defRPr/>
            </a:pPr>
            <a:r>
              <a:rPr lang="hu-HU" sz="2000" dirty="0" smtClean="0"/>
              <a:t>Sokkal több alkalmas munkaerőt igényel, mint az ügynökségi, vagy hatósági feladatellátás, ezért – ha működik – drágább.</a:t>
            </a:r>
          </a:p>
          <a:p>
            <a:pPr>
              <a:buFontTx/>
              <a:buChar char="-"/>
              <a:defRPr/>
            </a:pPr>
            <a:r>
              <a:rPr lang="hu-HU" sz="2000" dirty="0" smtClean="0"/>
              <a:t>Viszont egyetlen módja a hátrányos, vagy leghátrányosabb helyzetű térségek megmozdításának.</a:t>
            </a:r>
            <a:endParaRPr lang="hu-HU" sz="2000" dirty="0"/>
          </a:p>
        </p:txBody>
      </p:sp>
      <p:sp>
        <p:nvSpPr>
          <p:cNvPr id="10244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CAB10A-28C6-4A74-A887-5A25B99DA4D1}" type="slidenum">
              <a:rPr lang="hu-HU" sz="16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hu-HU" sz="16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923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solidFill>
                  <a:schemeClr val="tx1"/>
                </a:solidFill>
              </a:rPr>
              <a:t>Kérdések</a:t>
            </a: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250825" y="1268413"/>
            <a:ext cx="8786813" cy="4857750"/>
          </a:xfrm>
        </p:spPr>
        <p:txBody>
          <a:bodyPr/>
          <a:lstStyle/>
          <a:p>
            <a:r>
              <a:rPr lang="hu-HU" dirty="0" smtClean="0"/>
              <a:t>A központi tervező, döntéshozó megérti-e a nem ágazati típusú fejlesztési megközelítés lényegét, annak előnyeit, az alkalmazhatóság területeit?</a:t>
            </a:r>
          </a:p>
          <a:p>
            <a:r>
              <a:rPr lang="hu-HU" dirty="0" smtClean="0"/>
              <a:t>Beépítik-e ezt a módszert az egyes OP-ék </a:t>
            </a:r>
            <a:r>
              <a:rPr lang="hu-HU" dirty="0" smtClean="0"/>
              <a:t>tervezése</a:t>
            </a:r>
            <a:r>
              <a:rPr lang="hu-HU" smtClean="0"/>
              <a:t>, végrehajtása </a:t>
            </a:r>
            <a:r>
              <a:rPr lang="hu-HU" smtClean="0"/>
              <a:t>során?</a:t>
            </a:r>
          </a:p>
          <a:p>
            <a:r>
              <a:rPr lang="hu-HU" dirty="0" smtClean="0"/>
              <a:t>A rendelkezésre álló források elegendőek-e egy országos </a:t>
            </a:r>
            <a:r>
              <a:rPr lang="hu-HU" dirty="0" err="1" smtClean="0"/>
              <a:t>lefedettségű</a:t>
            </a:r>
            <a:r>
              <a:rPr lang="hu-HU" dirty="0" smtClean="0"/>
              <a:t> hálózat (</a:t>
            </a:r>
            <a:r>
              <a:rPr lang="hu-HU" dirty="0" err="1" smtClean="0"/>
              <a:t>HACS-ok</a:t>
            </a:r>
            <a:r>
              <a:rPr lang="hu-HU" dirty="0" smtClean="0"/>
              <a:t>) működtetéséhez?</a:t>
            </a:r>
          </a:p>
          <a:p>
            <a:r>
              <a:rPr lang="hu-HU" dirty="0" smtClean="0"/>
              <a:t>Alkalmassá teszik-e, alkalmassá válnak-e a hálózat dolgozói a LEADER megközelítés végrehajtására?</a:t>
            </a:r>
          </a:p>
        </p:txBody>
      </p:sp>
      <p:sp>
        <p:nvSpPr>
          <p:cNvPr id="11268" name="Dia számának hely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141931-0EF1-4008-9D3C-194661AF236A}" type="slidenum">
              <a:rPr lang="hu-HU" smtClean="0">
                <a:solidFill>
                  <a:schemeClr val="bg1"/>
                </a:solidFill>
              </a:rPr>
              <a:pPr/>
              <a:t>7</a:t>
            </a:fld>
            <a:endParaRPr lang="hu-HU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06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artalom helye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algn="ctr" eaLnBrk="1" hangingPunct="1">
              <a:buFontTx/>
              <a:buNone/>
            </a:pPr>
            <a:r>
              <a:rPr lang="hu-HU" sz="4000" smtClean="0">
                <a:latin typeface="Tw Cen MT Condensed Extra Bold" panose="020B0803020202020204" pitchFamily="34" charset="-18"/>
              </a:rPr>
              <a:t>Köszönöm a figyelmet!</a:t>
            </a:r>
          </a:p>
          <a:p>
            <a:pPr algn="ctr" eaLnBrk="1" hangingPunct="1"/>
            <a:endParaRPr lang="hu-HU" sz="4000" smtClean="0">
              <a:latin typeface="Tw Cen MT Condensed Extra Bold" panose="020B0803020202020204" pitchFamily="34" charset="-18"/>
            </a:endParaRPr>
          </a:p>
          <a:p>
            <a:pPr algn="ctr" eaLnBrk="1" hangingPunct="1"/>
            <a:endParaRPr lang="hu-HU" sz="4000" smtClean="0">
              <a:latin typeface="Tw Cen MT Condensed Extra Bold" panose="020B0803020202020204" pitchFamily="34" charset="-18"/>
            </a:endParaRPr>
          </a:p>
          <a:p>
            <a:pPr algn="ctr" eaLnBrk="1" hangingPunct="1"/>
            <a:endParaRPr lang="hu-HU" sz="4000" smtClean="0">
              <a:latin typeface="Tw Cen MT Condensed Extra Bold" panose="020B0803020202020204" pitchFamily="34" charset="-18"/>
            </a:endParaRPr>
          </a:p>
          <a:p>
            <a:pPr algn="ctr" eaLnBrk="1" hangingPunct="1">
              <a:buFontTx/>
              <a:buNone/>
            </a:pPr>
            <a:endParaRPr lang="hu-HU" sz="4000" smtClean="0">
              <a:latin typeface="Tw Cen MT Condensed Extra Bold" panose="020B0803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31215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23730AB-04F2-4BBB-80EA-3A792AA31A24}" type="slidenum">
              <a:rPr lang="hu-HU">
                <a:solidFill>
                  <a:schemeClr val="bg1"/>
                </a:solidFill>
              </a:rPr>
              <a:pPr eaLnBrk="1" hangingPunct="1"/>
              <a:t>9</a:t>
            </a:fld>
            <a:endParaRPr lang="hu-HU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endParaRPr lang="hu-H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kkv4b_HU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éma">
      <a:majorFont>
        <a:latin typeface="Verdana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RKIv4b_HU</Template>
  <TotalTime>3</TotalTime>
  <Words>727</Words>
  <Application>Microsoft Office PowerPoint</Application>
  <PresentationFormat>Diavetítés a képernyőre (4:3 oldalarány)</PresentationFormat>
  <Paragraphs>82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7" baseType="lpstr">
      <vt:lpstr>Arial</vt:lpstr>
      <vt:lpstr>Arial Narrow</vt:lpstr>
      <vt:lpstr>Calibri</vt:lpstr>
      <vt:lpstr>Times New Roman</vt:lpstr>
      <vt:lpstr>Tw Cen MT Condensed Extra Bold</vt:lpstr>
      <vt:lpstr>Verdana</vt:lpstr>
      <vt:lpstr>Wingdings</vt:lpstr>
      <vt:lpstr>Rkkv4b_HU</vt:lpstr>
      <vt:lpstr>PowerPoint bemutató</vt:lpstr>
      <vt:lpstr>Mi a jó módszer?</vt:lpstr>
      <vt:lpstr>PowerPoint bemutató</vt:lpstr>
      <vt:lpstr>Melyek a LEADER megközelítés sikeres megvalósításának fontosabb elemei</vt:lpstr>
      <vt:lpstr>A LEADER, mint fejlesztési módszer megkülönböztető sajátosságai szervezeti-eljárási szempontból</vt:lpstr>
      <vt:lpstr>A LEADER, mint fejlesztési módszer megkülönböztető sajátosságai szervezeti-eljárási szempontból</vt:lpstr>
      <vt:lpstr>Kérdések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István Finta</dc:creator>
  <cp:lastModifiedBy>Sophie</cp:lastModifiedBy>
  <cp:revision>2</cp:revision>
  <dcterms:created xsi:type="dcterms:W3CDTF">2013-06-10T11:00:49Z</dcterms:created>
  <dcterms:modified xsi:type="dcterms:W3CDTF">2013-06-11T04:58:43Z</dcterms:modified>
</cp:coreProperties>
</file>