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theme/themeOverride9.xml" ContentType="application/vnd.openxmlformats-officedocument.themeOverride+xml"/>
  <Override PartName="/ppt/theme/themeOverride10.xml" ContentType="application/vnd.openxmlformats-officedocument.themeOverride+xml"/>
  <Override PartName="/ppt/theme/themeOverride11.xml" ContentType="application/vnd.openxmlformats-officedocument.themeOverride+xml"/>
  <Override PartName="/ppt/theme/themeOverride1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454" r:id="rId3"/>
    <p:sldId id="576" r:id="rId4"/>
    <p:sldId id="577" r:id="rId5"/>
    <p:sldId id="579" r:id="rId6"/>
    <p:sldId id="578" r:id="rId7"/>
    <p:sldId id="580" r:id="rId8"/>
    <p:sldId id="588" r:id="rId9"/>
    <p:sldId id="581" r:id="rId10"/>
    <p:sldId id="585" r:id="rId11"/>
    <p:sldId id="582" r:id="rId12"/>
    <p:sldId id="583" r:id="rId13"/>
    <p:sldId id="586" r:id="rId14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0066"/>
    <a:srgbClr val="FEA0A2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Közepesen sötét stílus 2 – 4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11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2014.03.19.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2014.03.19.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2014.03.19.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2014.03.19.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2014.03.19.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2014.03.19.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2014.03.19.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2014.03.19.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2014.03.19.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2014.03.19.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2014.03.19.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DCDE75-89FD-47D4-96B5-7D53BD2E92D4}" type="datetimeFigureOut">
              <a:rPr lang="hu-HU" smtClean="0"/>
              <a:pPr/>
              <a:t>2014.03.19.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3645024"/>
          </a:xfrm>
        </p:spPr>
        <p:txBody>
          <a:bodyPr>
            <a:normAutofit fontScale="90000"/>
          </a:bodyPr>
          <a:lstStyle/>
          <a:p>
            <a:r>
              <a:rPr lang="hu-HU" b="1" dirty="0" smtClean="0"/>
              <a:t/>
            </a:r>
            <a:br>
              <a:rPr lang="hu-HU" b="1" dirty="0" smtClean="0"/>
            </a:br>
            <a:r>
              <a:rPr lang="hu-HU" b="1" dirty="0" smtClean="0"/>
              <a:t/>
            </a:r>
            <a:br>
              <a:rPr lang="hu-HU" b="1" dirty="0" smtClean="0"/>
            </a:br>
            <a:r>
              <a:rPr lang="hu-HU" b="1" dirty="0" smtClean="0"/>
              <a:t/>
            </a:r>
            <a:br>
              <a:rPr lang="hu-HU" b="1" dirty="0" smtClean="0"/>
            </a:br>
            <a:r>
              <a:rPr lang="hu-HU" b="1" dirty="0" smtClean="0"/>
              <a:t/>
            </a:r>
            <a:br>
              <a:rPr lang="hu-HU" b="1" dirty="0" smtClean="0"/>
            </a:br>
            <a:r>
              <a:rPr lang="hu-HU" b="1" dirty="0" smtClean="0"/>
              <a:t/>
            </a:r>
            <a:br>
              <a:rPr lang="hu-HU" b="1" dirty="0" smtClean="0"/>
            </a:br>
            <a:r>
              <a:rPr lang="hu-HU" b="1" dirty="0" smtClean="0"/>
              <a:t/>
            </a:r>
            <a:br>
              <a:rPr lang="hu-HU" b="1" dirty="0" smtClean="0"/>
            </a:br>
            <a:r>
              <a:rPr lang="hu-HU" b="1" dirty="0"/>
              <a:t/>
            </a:r>
            <a:br>
              <a:rPr lang="hu-HU" b="1" dirty="0"/>
            </a:br>
            <a:r>
              <a:rPr lang="hu-HU" b="1" dirty="0" smtClean="0"/>
              <a:t>A </a:t>
            </a:r>
            <a:r>
              <a:rPr lang="hu-HU" b="1" dirty="0" err="1"/>
              <a:t>multifund</a:t>
            </a:r>
            <a:r>
              <a:rPr lang="hu-HU" b="1" dirty="0"/>
              <a:t> tervezés hiánya </a:t>
            </a:r>
            <a:r>
              <a:rPr lang="hu-HU" b="1" dirty="0" err="1" smtClean="0"/>
              <a:t>-kényszerpályák</a:t>
            </a:r>
            <a:r>
              <a:rPr lang="hu-HU" b="1" dirty="0"/>
              <a:t>, megoldási lehetőségek</a:t>
            </a:r>
            <a:br>
              <a:rPr lang="hu-HU" b="1" dirty="0"/>
            </a:br>
            <a:r>
              <a:rPr lang="hu-HU" b="1" dirty="0" smtClean="0"/>
              <a:t/>
            </a:r>
            <a:br>
              <a:rPr lang="hu-HU" b="1" dirty="0" smtClean="0"/>
            </a:br>
            <a:r>
              <a:rPr lang="hu-HU" i="1" dirty="0" smtClean="0"/>
              <a:t/>
            </a:r>
            <a:br>
              <a:rPr lang="hu-HU" i="1" dirty="0" smtClean="0"/>
            </a:br>
            <a:r>
              <a:rPr lang="hu-HU" sz="2700" dirty="0" smtClean="0"/>
              <a:t/>
            </a:r>
            <a:br>
              <a:rPr lang="hu-HU" sz="2700" dirty="0" smtClean="0"/>
            </a:br>
            <a:r>
              <a:rPr lang="hu-HU" b="1" dirty="0" smtClean="0"/>
              <a:t/>
            </a:r>
            <a:br>
              <a:rPr lang="hu-HU" b="1" dirty="0" smtClean="0"/>
            </a:br>
            <a:r>
              <a:rPr lang="hu-HU" dirty="0" smtClean="0"/>
              <a:t/>
            </a:r>
            <a:br>
              <a:rPr lang="hu-HU" dirty="0" smtClean="0"/>
            </a:b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079612" y="3658832"/>
            <a:ext cx="7200800" cy="2376264"/>
          </a:xfrm>
        </p:spPr>
        <p:txBody>
          <a:bodyPr>
            <a:normAutofit/>
          </a:bodyPr>
          <a:lstStyle/>
          <a:p>
            <a:r>
              <a:rPr lang="hu-HU" sz="28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Gelencsér</a:t>
            </a:r>
            <a:r>
              <a:rPr lang="hu-HU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Géza</a:t>
            </a:r>
          </a:p>
          <a:p>
            <a:endParaRPr lang="hu-HU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hu-HU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Magyar Vidék Szövetség</a:t>
            </a:r>
          </a:p>
          <a:p>
            <a:endParaRPr lang="hu-HU" sz="11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hu-HU" sz="28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4" name="Picture 4" descr="MVSZ - logo E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468544" y="3573016"/>
            <a:ext cx="2808312" cy="929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MVSZ - logo E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67844" y="5570181"/>
            <a:ext cx="2808312" cy="929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Tartalom helye 3" descr="VolgyHangja logo HU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9926832" y="692696"/>
            <a:ext cx="2880320" cy="2259632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3005" y="116632"/>
            <a:ext cx="9144000" cy="1152128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releváns kitekintések…</a:t>
            </a:r>
            <a:br>
              <a:rPr lang="hu-HU" dirty="0" smtClean="0"/>
            </a:br>
            <a:r>
              <a:rPr lang="hu-HU" sz="2700" dirty="0" smtClean="0"/>
              <a:t>(tegnapi hírek…)</a:t>
            </a:r>
            <a:endParaRPr lang="hu-HU" sz="27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44522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dirty="0" smtClean="0"/>
              <a:t>Csak </a:t>
            </a:r>
            <a:r>
              <a:rPr lang="hu-HU" dirty="0"/>
              <a:t>tegnap 600 észak-afrikai menekültet mentettek </a:t>
            </a:r>
            <a:r>
              <a:rPr lang="hu-HU" dirty="0" smtClean="0"/>
              <a:t>ki a Földközi tengerből…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1296493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3005" y="116632"/>
            <a:ext cx="9144000" cy="1152128"/>
          </a:xfrm>
        </p:spPr>
        <p:txBody>
          <a:bodyPr>
            <a:normAutofit/>
          </a:bodyPr>
          <a:lstStyle/>
          <a:p>
            <a:r>
              <a:rPr lang="hu-HU" dirty="0" err="1" smtClean="0"/>
              <a:t>Multifund</a:t>
            </a:r>
            <a:r>
              <a:rPr lang="hu-HU" dirty="0" smtClean="0"/>
              <a:t> CLLD tervezése</a:t>
            </a:r>
            <a:endParaRPr lang="hu-HU" sz="27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4452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dirty="0"/>
              <a:t>Kezdetben biztató </a:t>
            </a:r>
            <a:r>
              <a:rPr lang="hu-HU" dirty="0" smtClean="0"/>
              <a:t>helyzet:</a:t>
            </a:r>
            <a:endParaRPr lang="hu-HU" dirty="0"/>
          </a:p>
          <a:p>
            <a:pPr marL="0" indent="0">
              <a:buNone/>
            </a:pPr>
            <a:r>
              <a:rPr lang="hu-HU" dirty="0"/>
              <a:t>	</a:t>
            </a:r>
            <a:r>
              <a:rPr lang="hu-HU" dirty="0" smtClean="0"/>
              <a:t>		̴  30-30-30 % EMVA-ERFA-ESZA</a:t>
            </a:r>
          </a:p>
          <a:p>
            <a:pPr marL="0" indent="0">
              <a:buNone/>
            </a:pPr>
            <a:r>
              <a:rPr lang="hu-HU" dirty="0" smtClean="0"/>
              <a:t>EFOP:</a:t>
            </a:r>
          </a:p>
          <a:p>
            <a:r>
              <a:rPr lang="hu-HU" dirty="0" smtClean="0"/>
              <a:t>drasztikus csökkentés </a:t>
            </a:r>
            <a:r>
              <a:rPr lang="hu-HU" dirty="0"/>
              <a:t>(GINOP, nagyprojektek)</a:t>
            </a:r>
          </a:p>
          <a:p>
            <a:pPr marL="0" indent="0">
              <a:buNone/>
            </a:pPr>
            <a:endParaRPr lang="hu-HU" dirty="0"/>
          </a:p>
          <a:p>
            <a:r>
              <a:rPr lang="hu-HU" dirty="0"/>
              <a:t>6 </a:t>
            </a:r>
            <a:r>
              <a:rPr lang="hu-HU" dirty="0" err="1"/>
              <a:t>md</a:t>
            </a:r>
            <a:r>
              <a:rPr lang="hu-HU" dirty="0"/>
              <a:t> Ft maradt (nem érdemes </a:t>
            </a:r>
            <a:r>
              <a:rPr lang="hu-HU" dirty="0" err="1"/>
              <a:t>CLLD-ként</a:t>
            </a:r>
            <a:r>
              <a:rPr lang="hu-HU" dirty="0"/>
              <a:t> használni)</a:t>
            </a:r>
          </a:p>
          <a:p>
            <a:pPr marL="0" indent="0">
              <a:buNone/>
            </a:pPr>
            <a:endParaRPr lang="hu-HU" dirty="0"/>
          </a:p>
          <a:p>
            <a:r>
              <a:rPr lang="hu-HU" dirty="0"/>
              <a:t>LHH térségek fejlesztési sora!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672408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3005" y="116632"/>
            <a:ext cx="9144000" cy="1152128"/>
          </a:xfrm>
        </p:spPr>
        <p:txBody>
          <a:bodyPr>
            <a:normAutofit/>
          </a:bodyPr>
          <a:lstStyle/>
          <a:p>
            <a:r>
              <a:rPr lang="hu-HU" dirty="0" err="1" smtClean="0"/>
              <a:t>Multifund</a:t>
            </a:r>
            <a:r>
              <a:rPr lang="hu-HU" dirty="0" smtClean="0"/>
              <a:t> CLLD tervezése</a:t>
            </a:r>
            <a:endParaRPr lang="hu-HU" sz="27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4452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dirty="0" smtClean="0"/>
              <a:t>TOP:</a:t>
            </a:r>
            <a:endParaRPr lang="hu-HU" dirty="0"/>
          </a:p>
          <a:p>
            <a:pPr marL="0" indent="0">
              <a:buNone/>
            </a:pPr>
            <a:r>
              <a:rPr lang="hu-HU" dirty="0"/>
              <a:t> </a:t>
            </a:r>
          </a:p>
          <a:p>
            <a:r>
              <a:rPr lang="hu-HU" dirty="0"/>
              <a:t>ITI „</a:t>
            </a:r>
            <a:r>
              <a:rPr lang="hu-HU" dirty="0" err="1"/>
              <a:t>misuse</a:t>
            </a:r>
            <a:r>
              <a:rPr lang="hu-HU" dirty="0"/>
              <a:t>” (megye / </a:t>
            </a:r>
            <a:r>
              <a:rPr lang="hu-HU" dirty="0" err="1"/>
              <a:t>mjv</a:t>
            </a:r>
            <a:r>
              <a:rPr lang="hu-HU" dirty="0"/>
              <a:t> / kistérség) miatt az EU (!) töröltette a </a:t>
            </a:r>
            <a:r>
              <a:rPr lang="hu-HU" dirty="0" err="1" smtClean="0"/>
              <a:t>CLLD-t</a:t>
            </a:r>
            <a:r>
              <a:rPr lang="hu-HU" dirty="0" smtClean="0"/>
              <a:t>…</a:t>
            </a:r>
          </a:p>
          <a:p>
            <a:pPr marL="0" indent="0">
              <a:buNone/>
            </a:pPr>
            <a:endParaRPr lang="hu-HU" dirty="0"/>
          </a:p>
          <a:p>
            <a:r>
              <a:rPr lang="hu-HU" dirty="0"/>
              <a:t>eredeti allokáció (100 </a:t>
            </a:r>
            <a:r>
              <a:rPr lang="hu-HU" dirty="0" err="1"/>
              <a:t>md</a:t>
            </a:r>
            <a:r>
              <a:rPr lang="hu-HU" dirty="0"/>
              <a:t> Ft fölött) 30 alá csökkent</a:t>
            </a:r>
            <a:r>
              <a:rPr lang="hu-HU" dirty="0" smtClean="0"/>
              <a:t>)</a:t>
            </a:r>
          </a:p>
          <a:p>
            <a:pPr marL="0" indent="0">
              <a:buNone/>
            </a:pPr>
            <a:endParaRPr lang="hu-HU" dirty="0"/>
          </a:p>
          <a:p>
            <a:r>
              <a:rPr lang="hu-HU" dirty="0"/>
              <a:t>GINOP / IKOP / KEHOP = 0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940576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Megoldás?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u-HU" dirty="0" smtClean="0"/>
              <a:t>Erőteljes felkészítés (</a:t>
            </a:r>
            <a:r>
              <a:rPr lang="hu-HU" dirty="0" err="1" smtClean="0"/>
              <a:t>HACS-ok</a:t>
            </a:r>
            <a:r>
              <a:rPr lang="hu-HU" dirty="0" smtClean="0"/>
              <a:t> egységes szakmai és adminisztrációs kompetenciájának kialakítása)</a:t>
            </a:r>
          </a:p>
          <a:p>
            <a:pPr marL="0" indent="0">
              <a:buNone/>
            </a:pPr>
            <a:endParaRPr lang="hu-HU" dirty="0" smtClean="0"/>
          </a:p>
          <a:p>
            <a:pPr marL="0" indent="0" algn="ctr">
              <a:buNone/>
            </a:pPr>
            <a:r>
              <a:rPr lang="hu-HU" sz="6000" dirty="0"/>
              <a:t>+</a:t>
            </a:r>
          </a:p>
          <a:p>
            <a:pPr marL="0" indent="0" algn="ctr">
              <a:buNone/>
            </a:pPr>
            <a:endParaRPr lang="hu-HU" dirty="0" smtClean="0"/>
          </a:p>
          <a:p>
            <a:pPr marL="0" indent="0" algn="ctr">
              <a:buNone/>
            </a:pPr>
            <a:r>
              <a:rPr lang="hu-HU" dirty="0" smtClean="0"/>
              <a:t>„cseh” modell:</a:t>
            </a:r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HACS közreműködéssel felhasználható allokációk meghatározása az ágazati OP-kban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3638709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68760"/>
          </a:xfrm>
        </p:spPr>
        <p:txBody>
          <a:bodyPr>
            <a:normAutofit fontScale="90000"/>
          </a:bodyPr>
          <a:lstStyle/>
          <a:p>
            <a:r>
              <a:rPr lang="hu-HU" sz="4800" b="1" dirty="0" smtClean="0"/>
              <a:t>Amit nem hagyhatunk figyelmen kívül…</a:t>
            </a:r>
            <a:endParaRPr lang="hu-HU" sz="48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44522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u-HU" dirty="0" smtClean="0"/>
              <a:t>nem </a:t>
            </a:r>
            <a:r>
              <a:rPr lang="hu-HU" dirty="0"/>
              <a:t>ugyanaz a tétje és jelentősége (jelentése</a:t>
            </a:r>
            <a:r>
              <a:rPr lang="hu-HU" dirty="0" smtClean="0"/>
              <a:t>)</a:t>
            </a:r>
          </a:p>
          <a:p>
            <a:pPr marL="0" indent="0" algn="ctr">
              <a:buNone/>
            </a:pPr>
            <a:r>
              <a:rPr lang="hu-HU" dirty="0" smtClean="0"/>
              <a:t>a CLLD módszer </a:t>
            </a:r>
            <a:r>
              <a:rPr lang="hu-HU" dirty="0"/>
              <a:t>használatának egy fejlett és </a:t>
            </a:r>
            <a:endParaRPr lang="hu-HU" dirty="0" smtClean="0"/>
          </a:p>
          <a:p>
            <a:pPr marL="0" indent="0" algn="ctr">
              <a:buNone/>
            </a:pPr>
            <a:r>
              <a:rPr lang="hu-HU" dirty="0" smtClean="0"/>
              <a:t>egy </a:t>
            </a:r>
            <a:r>
              <a:rPr lang="hu-HU" dirty="0"/>
              <a:t>kelet-európai tagországban… </a:t>
            </a:r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pPr marL="0" indent="0" algn="ctr">
              <a:buNone/>
            </a:pPr>
            <a:r>
              <a:rPr lang="hu-HU" dirty="0" smtClean="0"/>
              <a:t>„</a:t>
            </a:r>
            <a:r>
              <a:rPr lang="hu-HU" dirty="0"/>
              <a:t>központi – alulról építkező</a:t>
            </a:r>
            <a:r>
              <a:rPr lang="hu-HU" dirty="0" smtClean="0"/>
              <a:t>” bináris kód itt nem érvényes</a:t>
            </a:r>
          </a:p>
          <a:p>
            <a:pPr marL="0" indent="0" algn="ctr">
              <a:buNone/>
            </a:pPr>
            <a:endParaRPr lang="hu-HU" dirty="0"/>
          </a:p>
          <a:p>
            <a:pPr marL="0" indent="0" algn="ctr">
              <a:buNone/>
            </a:pPr>
            <a:r>
              <a:rPr lang="hu-HU" dirty="0"/>
              <a:t>v</a:t>
            </a:r>
            <a:r>
              <a:rPr lang="hu-HU" dirty="0" smtClean="0"/>
              <a:t>an viszont egyre növekvő mélyszegénység</a:t>
            </a:r>
            <a:r>
              <a:rPr lang="hu-HU" dirty="0"/>
              <a:t>, </a:t>
            </a:r>
            <a:r>
              <a:rPr lang="hu-HU" dirty="0" smtClean="0"/>
              <a:t>területi fejlettségi különbség, stb. („Másik Magyarország”)</a:t>
            </a:r>
            <a:endParaRPr lang="hu-HU" dirty="0"/>
          </a:p>
          <a:p>
            <a:pPr marL="514350" indent="-514350">
              <a:buFont typeface="+mj-lt"/>
              <a:buAutoNum type="arabicPeriod"/>
            </a:pPr>
            <a:endParaRPr lang="hu-HU" b="1" dirty="0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844824"/>
          </a:xfrm>
        </p:spPr>
        <p:txBody>
          <a:bodyPr>
            <a:normAutofit/>
          </a:bodyPr>
          <a:lstStyle/>
          <a:p>
            <a:r>
              <a:rPr lang="hu-HU" dirty="0" smtClean="0"/>
              <a:t>releváns kitekintések…</a:t>
            </a:r>
            <a:br>
              <a:rPr lang="hu-HU" dirty="0" smtClean="0"/>
            </a:br>
            <a:r>
              <a:rPr lang="hu-HU" sz="3100" dirty="0" smtClean="0"/>
              <a:t>(NASA </a:t>
            </a:r>
            <a:r>
              <a:rPr lang="hu-HU" sz="3100" dirty="0"/>
              <a:t>által finanszírozott, amerikai egyetemek által készített </a:t>
            </a:r>
            <a:r>
              <a:rPr lang="hu-HU" sz="3100" dirty="0" smtClean="0"/>
              <a:t>tanulmány, 2012)</a:t>
            </a:r>
            <a:endParaRPr lang="hu-HU" sz="31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1844824"/>
            <a:ext cx="9144000" cy="5013176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hu-HU" dirty="0"/>
              <a:t>A források fenntarthatatlan fokozatú kiaknázása, a javak egyenlőtlen elosztása és a túlfogyasztás néhány évtized alatt elkerülhetetlenül a jelenlegi civilizáció összeomlásához </a:t>
            </a:r>
            <a:r>
              <a:rPr lang="hu-HU" dirty="0" smtClean="0"/>
              <a:t>vezet... </a:t>
            </a:r>
            <a:endParaRPr lang="hu-HU" dirty="0"/>
          </a:p>
          <a:p>
            <a:pPr marL="0" indent="0" algn="just" fontAlgn="base">
              <a:buNone/>
            </a:pPr>
            <a:endParaRPr lang="hu-HU" dirty="0"/>
          </a:p>
          <a:p>
            <a:pPr algn="just" fontAlgn="base"/>
            <a:r>
              <a:rPr lang="hu-HU" dirty="0"/>
              <a:t>„</a:t>
            </a:r>
            <a:r>
              <a:rPr lang="hu-HU" dirty="0" err="1"/>
              <a:t>Two</a:t>
            </a:r>
            <a:r>
              <a:rPr lang="hu-HU" dirty="0"/>
              <a:t> </a:t>
            </a:r>
            <a:r>
              <a:rPr lang="hu-HU" dirty="0" err="1"/>
              <a:t>important</a:t>
            </a:r>
            <a:r>
              <a:rPr lang="hu-HU" dirty="0"/>
              <a:t> </a:t>
            </a:r>
            <a:r>
              <a:rPr lang="hu-HU" dirty="0" err="1"/>
              <a:t>features</a:t>
            </a:r>
            <a:r>
              <a:rPr lang="hu-HU" dirty="0"/>
              <a:t> </a:t>
            </a:r>
            <a:r>
              <a:rPr lang="hu-HU" dirty="0" err="1"/>
              <a:t>seem</a:t>
            </a:r>
            <a:r>
              <a:rPr lang="hu-HU" dirty="0"/>
              <a:t> </a:t>
            </a:r>
            <a:r>
              <a:rPr lang="hu-HU" dirty="0" err="1"/>
              <a:t>to</a:t>
            </a:r>
            <a:r>
              <a:rPr lang="hu-HU" dirty="0"/>
              <a:t> </a:t>
            </a:r>
            <a:r>
              <a:rPr lang="hu-HU" dirty="0" err="1"/>
              <a:t>appear</a:t>
            </a:r>
            <a:r>
              <a:rPr lang="hu-HU" dirty="0"/>
              <a:t> </a:t>
            </a:r>
            <a:r>
              <a:rPr lang="hu-HU" dirty="0" err="1"/>
              <a:t>across</a:t>
            </a:r>
            <a:r>
              <a:rPr lang="hu-HU" dirty="0"/>
              <a:t> </a:t>
            </a:r>
            <a:r>
              <a:rPr lang="hu-HU" dirty="0" err="1"/>
              <a:t>societies</a:t>
            </a:r>
            <a:r>
              <a:rPr lang="hu-HU" dirty="0"/>
              <a:t> </a:t>
            </a:r>
            <a:r>
              <a:rPr lang="hu-HU" dirty="0" err="1"/>
              <a:t>that</a:t>
            </a:r>
            <a:r>
              <a:rPr lang="hu-HU" dirty="0"/>
              <a:t> </a:t>
            </a:r>
            <a:r>
              <a:rPr lang="hu-HU" dirty="0" err="1"/>
              <a:t>have</a:t>
            </a:r>
            <a:r>
              <a:rPr lang="hu-HU" dirty="0"/>
              <a:t> </a:t>
            </a:r>
            <a:r>
              <a:rPr lang="hu-HU" dirty="0" err="1"/>
              <a:t>collapsed</a:t>
            </a:r>
            <a:r>
              <a:rPr lang="hu-HU" dirty="0"/>
              <a:t>: (1) </a:t>
            </a:r>
            <a:r>
              <a:rPr lang="hu-HU" dirty="0" err="1"/>
              <a:t>Ecological</a:t>
            </a:r>
            <a:r>
              <a:rPr lang="hu-HU" dirty="0"/>
              <a:t> </a:t>
            </a:r>
            <a:r>
              <a:rPr lang="hu-HU" dirty="0" err="1"/>
              <a:t>Strain</a:t>
            </a:r>
            <a:r>
              <a:rPr lang="hu-HU" dirty="0"/>
              <a:t> and (2) </a:t>
            </a:r>
            <a:r>
              <a:rPr lang="hu-HU" dirty="0" err="1"/>
              <a:t>Economic</a:t>
            </a:r>
            <a:r>
              <a:rPr lang="hu-HU" dirty="0"/>
              <a:t> </a:t>
            </a:r>
            <a:r>
              <a:rPr lang="hu-HU" dirty="0" err="1"/>
              <a:t>Stratification</a:t>
            </a:r>
            <a:r>
              <a:rPr lang="hu-HU" dirty="0"/>
              <a:t>”</a:t>
            </a:r>
          </a:p>
          <a:p>
            <a:pPr marL="0" indent="0" algn="just" fontAlgn="base">
              <a:buNone/>
            </a:pPr>
            <a:endParaRPr lang="hu-HU" dirty="0"/>
          </a:p>
          <a:p>
            <a:pPr algn="just"/>
            <a:r>
              <a:rPr lang="hu-HU" dirty="0"/>
              <a:t>„</a:t>
            </a:r>
            <a:r>
              <a:rPr lang="hu-HU" dirty="0" err="1"/>
              <a:t>Collapse</a:t>
            </a:r>
            <a:r>
              <a:rPr lang="hu-HU" dirty="0"/>
              <a:t> </a:t>
            </a:r>
            <a:r>
              <a:rPr lang="hu-HU" dirty="0" err="1"/>
              <a:t>can</a:t>
            </a:r>
            <a:r>
              <a:rPr lang="hu-HU" dirty="0"/>
              <a:t> be </a:t>
            </a:r>
            <a:r>
              <a:rPr lang="hu-HU" dirty="0" err="1"/>
              <a:t>avoided</a:t>
            </a:r>
            <a:r>
              <a:rPr lang="hu-HU" dirty="0"/>
              <a:t>, and </a:t>
            </a:r>
            <a:r>
              <a:rPr lang="hu-HU" dirty="0" err="1"/>
              <a:t>population</a:t>
            </a:r>
            <a:r>
              <a:rPr lang="hu-HU" dirty="0"/>
              <a:t> </a:t>
            </a:r>
            <a:r>
              <a:rPr lang="hu-HU" dirty="0" err="1"/>
              <a:t>can</a:t>
            </a:r>
            <a:r>
              <a:rPr lang="hu-HU" dirty="0"/>
              <a:t> </a:t>
            </a:r>
            <a:r>
              <a:rPr lang="hu-HU" dirty="0" err="1"/>
              <a:t>reach</a:t>
            </a:r>
            <a:r>
              <a:rPr lang="hu-HU" dirty="0"/>
              <a:t> a </a:t>
            </a:r>
            <a:r>
              <a:rPr lang="hu-HU" dirty="0" err="1"/>
              <a:t>steady</a:t>
            </a:r>
            <a:r>
              <a:rPr lang="hu-HU" dirty="0"/>
              <a:t> </a:t>
            </a:r>
            <a:r>
              <a:rPr lang="hu-HU" dirty="0" err="1"/>
              <a:t>state</a:t>
            </a:r>
            <a:r>
              <a:rPr lang="hu-HU" dirty="0"/>
              <a:t> </a:t>
            </a:r>
            <a:r>
              <a:rPr lang="hu-HU" dirty="0" err="1"/>
              <a:t>at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maximum </a:t>
            </a:r>
            <a:r>
              <a:rPr lang="hu-HU" dirty="0" err="1"/>
              <a:t>carrying</a:t>
            </a:r>
            <a:r>
              <a:rPr lang="hu-HU" dirty="0"/>
              <a:t> </a:t>
            </a:r>
            <a:r>
              <a:rPr lang="hu-HU" dirty="0" err="1"/>
              <a:t>capacity</a:t>
            </a:r>
            <a:r>
              <a:rPr lang="hu-HU" dirty="0"/>
              <a:t>, </a:t>
            </a:r>
            <a:r>
              <a:rPr lang="hu-HU" dirty="0" err="1"/>
              <a:t>if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rate</a:t>
            </a:r>
            <a:r>
              <a:rPr lang="hu-HU" dirty="0"/>
              <a:t> of </a:t>
            </a:r>
            <a:r>
              <a:rPr lang="hu-HU" dirty="0" err="1"/>
              <a:t>depletion</a:t>
            </a:r>
            <a:r>
              <a:rPr lang="hu-HU" dirty="0"/>
              <a:t> </a:t>
            </a:r>
            <a:r>
              <a:rPr lang="hu-HU" dirty="0" err="1"/>
              <a:t>of</a:t>
            </a:r>
            <a:r>
              <a:rPr lang="hu-HU" dirty="0"/>
              <a:t> </a:t>
            </a:r>
            <a:r>
              <a:rPr lang="hu-HU" dirty="0" err="1"/>
              <a:t>nature</a:t>
            </a:r>
            <a:r>
              <a:rPr lang="hu-HU" dirty="0"/>
              <a:t> is </a:t>
            </a:r>
            <a:r>
              <a:rPr lang="hu-HU" dirty="0" err="1"/>
              <a:t>reduced</a:t>
            </a:r>
            <a:r>
              <a:rPr lang="hu-HU" dirty="0"/>
              <a:t> </a:t>
            </a:r>
            <a:r>
              <a:rPr lang="hu-HU" dirty="0" err="1"/>
              <a:t>to</a:t>
            </a:r>
            <a:r>
              <a:rPr lang="hu-HU" dirty="0"/>
              <a:t> a </a:t>
            </a:r>
            <a:r>
              <a:rPr lang="hu-HU" dirty="0" err="1"/>
              <a:t>sustainable</a:t>
            </a:r>
            <a:r>
              <a:rPr lang="hu-HU" dirty="0"/>
              <a:t> </a:t>
            </a:r>
            <a:r>
              <a:rPr lang="hu-HU" dirty="0" err="1"/>
              <a:t>level</a:t>
            </a:r>
            <a:r>
              <a:rPr lang="hu-HU" dirty="0"/>
              <a:t>, and </a:t>
            </a:r>
            <a:r>
              <a:rPr lang="hu-HU" dirty="0" err="1"/>
              <a:t>if</a:t>
            </a:r>
            <a:r>
              <a:rPr lang="hu-HU" dirty="0"/>
              <a:t> </a:t>
            </a:r>
            <a:r>
              <a:rPr lang="hu-HU" dirty="0" err="1"/>
              <a:t>resources</a:t>
            </a:r>
            <a:r>
              <a:rPr lang="hu-HU" dirty="0"/>
              <a:t> </a:t>
            </a:r>
            <a:r>
              <a:rPr lang="hu-HU" dirty="0" err="1"/>
              <a:t>are</a:t>
            </a:r>
            <a:r>
              <a:rPr lang="hu-HU" dirty="0"/>
              <a:t> </a:t>
            </a:r>
            <a:r>
              <a:rPr lang="hu-HU" dirty="0" err="1"/>
              <a:t>distributed</a:t>
            </a:r>
            <a:r>
              <a:rPr lang="hu-HU" dirty="0"/>
              <a:t> </a:t>
            </a:r>
            <a:r>
              <a:rPr lang="hu-HU" dirty="0" err="1"/>
              <a:t>equitably</a:t>
            </a:r>
            <a:r>
              <a:rPr lang="hu-HU" dirty="0" smtClean="0"/>
              <a:t>.”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681826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1152128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releváns kitekintések…</a:t>
            </a:r>
            <a:br>
              <a:rPr lang="hu-HU" dirty="0" smtClean="0"/>
            </a:br>
            <a:r>
              <a:rPr lang="hu-HU" sz="2700" dirty="0" smtClean="0"/>
              <a:t>(OECD </a:t>
            </a:r>
            <a:r>
              <a:rPr lang="hu-HU" sz="2700" dirty="0"/>
              <a:t>9. Vidékfejlesztési </a:t>
            </a:r>
            <a:r>
              <a:rPr lang="hu-HU" sz="2700" dirty="0" smtClean="0"/>
              <a:t>Konferenciáján </a:t>
            </a:r>
            <a:r>
              <a:rPr lang="hu-HU" sz="2700" dirty="0"/>
              <a:t>bemutatott </a:t>
            </a:r>
            <a:r>
              <a:rPr lang="hu-HU" sz="2700" dirty="0" smtClean="0"/>
              <a:t>tanulmány, </a:t>
            </a:r>
            <a:r>
              <a:rPr lang="hu-HU" sz="2700" dirty="0"/>
              <a:t>2013</a:t>
            </a:r>
            <a:r>
              <a:rPr lang="hu-HU" sz="2700" dirty="0" smtClean="0"/>
              <a:t>)</a:t>
            </a:r>
            <a:endParaRPr lang="hu-HU" sz="27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445224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hu-HU" dirty="0" smtClean="0"/>
              <a:t>Címe: </a:t>
            </a:r>
            <a:r>
              <a:rPr lang="hu-HU" b="1" dirty="0">
                <a:solidFill>
                  <a:srgbClr val="C00000"/>
                </a:solidFill>
              </a:rPr>
              <a:t>Vidék-városi együttműködések</a:t>
            </a:r>
            <a:r>
              <a:rPr lang="hu-HU" dirty="0"/>
              <a:t>: egy integrált gazdaságfejlesztési </a:t>
            </a:r>
            <a:r>
              <a:rPr lang="hu-HU" dirty="0" smtClean="0"/>
              <a:t>megközelítésmód</a:t>
            </a:r>
          </a:p>
          <a:p>
            <a:pPr marL="0" indent="0" algn="just">
              <a:buNone/>
            </a:pPr>
            <a:endParaRPr lang="hu-HU" dirty="0" smtClean="0"/>
          </a:p>
          <a:p>
            <a:pPr algn="just"/>
            <a:r>
              <a:rPr lang="hu-HU" dirty="0" smtClean="0"/>
              <a:t>nem </a:t>
            </a:r>
            <a:r>
              <a:rPr lang="hu-HU" dirty="0"/>
              <a:t>beszélhetünk konvergenciáról, túl kell lépni </a:t>
            </a:r>
            <a:r>
              <a:rPr lang="hu-HU" dirty="0" smtClean="0"/>
              <a:t>a </a:t>
            </a:r>
            <a:r>
              <a:rPr lang="hu-HU" dirty="0"/>
              <a:t>céltalan </a:t>
            </a:r>
            <a:r>
              <a:rPr lang="hu-HU" dirty="0" smtClean="0"/>
              <a:t>vitán: </a:t>
            </a:r>
            <a:r>
              <a:rPr lang="hu-HU" dirty="0"/>
              <a:t>a városnak van-e vidéke, vagy a vidéknek </a:t>
            </a:r>
            <a:r>
              <a:rPr lang="hu-HU" dirty="0" smtClean="0"/>
              <a:t>városa…</a:t>
            </a:r>
            <a:endParaRPr lang="hu-HU" dirty="0"/>
          </a:p>
          <a:p>
            <a:pPr marL="0" indent="0" algn="just">
              <a:buNone/>
            </a:pPr>
            <a:endParaRPr lang="hu-HU" dirty="0"/>
          </a:p>
          <a:p>
            <a:pPr algn="just"/>
            <a:r>
              <a:rPr lang="hu-HU" dirty="0" smtClean="0"/>
              <a:t>A </a:t>
            </a:r>
            <a:r>
              <a:rPr lang="hu-HU" dirty="0"/>
              <a:t>vidék saját, dinamikus növekedésre is képes a várostól </a:t>
            </a:r>
            <a:r>
              <a:rPr lang="hu-HU" dirty="0" smtClean="0"/>
              <a:t>függetlenül. </a:t>
            </a:r>
            <a:r>
              <a:rPr lang="hu-HU" dirty="0"/>
              <a:t>A vidék növekedéshez való hozzájárulása </a:t>
            </a:r>
            <a:r>
              <a:rPr lang="hu-HU" dirty="0" smtClean="0"/>
              <a:t>fontosabb</a:t>
            </a:r>
            <a:r>
              <a:rPr lang="hu-HU" dirty="0"/>
              <a:t>, mint a területfejlesztési „</a:t>
            </a:r>
            <a:r>
              <a:rPr lang="hu-HU" dirty="0" err="1"/>
              <a:t>minicsodák</a:t>
            </a:r>
            <a:r>
              <a:rPr lang="hu-HU" dirty="0"/>
              <a:t>”. A vidék támogatása tehát NEM </a:t>
            </a:r>
            <a:r>
              <a:rPr lang="hu-HU" dirty="0" smtClean="0"/>
              <a:t>SZOCIÁLPOLITIKA!</a:t>
            </a:r>
            <a:endParaRPr lang="hu-HU" dirty="0"/>
          </a:p>
          <a:p>
            <a:pPr marL="0" indent="0" algn="just">
              <a:buNone/>
            </a:pPr>
            <a:endParaRPr lang="hu-HU" dirty="0"/>
          </a:p>
          <a:p>
            <a:pPr algn="just"/>
            <a:r>
              <a:rPr lang="hu-HU" dirty="0" smtClean="0"/>
              <a:t>Város - vidék határok </a:t>
            </a:r>
            <a:r>
              <a:rPr lang="hu-HU" dirty="0"/>
              <a:t>elmosódnak, </a:t>
            </a:r>
            <a:r>
              <a:rPr lang="hu-HU" dirty="0" smtClean="0"/>
              <a:t>hatékony </a:t>
            </a:r>
            <a:r>
              <a:rPr lang="hu-HU" dirty="0"/>
              <a:t>fejlesztésükhöz a funkcionális területi kapcsolatok megértése, megmérése alapján meghatározott, integrált, helyi alapokon nyugvó, alulról-felfelé irányuló, fenntartható és befogadó növekedést célzó megközelítésmód kell</a:t>
            </a:r>
            <a:r>
              <a:rPr lang="hu-HU" dirty="0" smtClean="0"/>
              <a:t>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82174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57748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hu-HU" dirty="0" smtClean="0"/>
          </a:p>
          <a:p>
            <a:pPr marL="0" indent="0" algn="just">
              <a:buNone/>
            </a:pPr>
            <a:r>
              <a:rPr lang="hu-HU" dirty="0" smtClean="0"/>
              <a:t>Olyan </a:t>
            </a:r>
            <a:r>
              <a:rPr lang="hu-HU" dirty="0"/>
              <a:t>fejlesztési politika kialakítására van szükség, amely segíti </a:t>
            </a:r>
            <a:r>
              <a:rPr lang="hu-HU" dirty="0" smtClean="0"/>
              <a:t>a </a:t>
            </a:r>
            <a:r>
              <a:rPr lang="hu-HU" dirty="0"/>
              <a:t>helyi </a:t>
            </a:r>
            <a:r>
              <a:rPr lang="hu-HU" dirty="0" smtClean="0"/>
              <a:t>tőke </a:t>
            </a:r>
            <a:r>
              <a:rPr lang="hu-HU" dirty="0"/>
              <a:t>mobilizálását és a támogatásoktól való függetlenedését</a:t>
            </a:r>
            <a:r>
              <a:rPr lang="hu-HU" dirty="0" smtClean="0"/>
              <a:t>.</a:t>
            </a:r>
          </a:p>
          <a:p>
            <a:pPr marL="0" indent="0" algn="just">
              <a:buNone/>
            </a:pPr>
            <a:endParaRPr lang="hu-HU" dirty="0"/>
          </a:p>
          <a:p>
            <a:pPr marL="0" indent="0" algn="just">
              <a:buNone/>
            </a:pPr>
            <a:r>
              <a:rPr lang="hu-HU" dirty="0" smtClean="0"/>
              <a:t> </a:t>
            </a:r>
            <a:r>
              <a:rPr lang="hu-HU" dirty="0"/>
              <a:t>A fejlesztéspolitika legyen folytonos, kiszámítható, integrált, </a:t>
            </a:r>
            <a:r>
              <a:rPr lang="hu-HU" dirty="0">
                <a:solidFill>
                  <a:srgbClr val="C00000"/>
                </a:solidFill>
              </a:rPr>
              <a:t>helyi társadalmi, gazdasági és környezeti alapokon nyugvó </a:t>
            </a:r>
            <a:r>
              <a:rPr lang="hu-HU" dirty="0" smtClean="0">
                <a:solidFill>
                  <a:srgbClr val="C00000"/>
                </a:solidFill>
              </a:rPr>
              <a:t>(„</a:t>
            </a:r>
            <a:r>
              <a:rPr lang="hu-HU" b="1" dirty="0" err="1" smtClean="0">
                <a:solidFill>
                  <a:srgbClr val="C00000"/>
                </a:solidFill>
              </a:rPr>
              <a:t>locally</a:t>
            </a:r>
            <a:r>
              <a:rPr lang="hu-HU" b="1" dirty="0" smtClean="0">
                <a:solidFill>
                  <a:srgbClr val="C00000"/>
                </a:solidFill>
              </a:rPr>
              <a:t> </a:t>
            </a:r>
            <a:r>
              <a:rPr lang="hu-HU" b="1" dirty="0" err="1" smtClean="0">
                <a:solidFill>
                  <a:srgbClr val="C00000"/>
                </a:solidFill>
              </a:rPr>
              <a:t>driven</a:t>
            </a:r>
            <a:r>
              <a:rPr lang="hu-HU" b="1" dirty="0" smtClean="0">
                <a:solidFill>
                  <a:srgbClr val="C00000"/>
                </a:solidFill>
              </a:rPr>
              <a:t>”</a:t>
            </a:r>
            <a:r>
              <a:rPr lang="hu-HU" dirty="0" smtClean="0">
                <a:solidFill>
                  <a:srgbClr val="C00000"/>
                </a:solidFill>
              </a:rPr>
              <a:t>).</a:t>
            </a:r>
            <a:endParaRPr lang="hu-HU" dirty="0">
              <a:solidFill>
                <a:srgbClr val="C00000"/>
              </a:solidFill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785481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1152128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releváns kitekintések…</a:t>
            </a:r>
            <a:br>
              <a:rPr lang="hu-HU" dirty="0" smtClean="0"/>
            </a:br>
            <a:r>
              <a:rPr lang="hu-HU" sz="2700" dirty="0" smtClean="0"/>
              <a:t>(Olasz térségfejlesztési program 2014-2020)</a:t>
            </a:r>
            <a:endParaRPr lang="hu-HU" sz="27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44522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hu-HU" dirty="0" smtClean="0"/>
          </a:p>
          <a:p>
            <a:pPr marL="0" indent="0" algn="just">
              <a:buNone/>
            </a:pPr>
            <a:r>
              <a:rPr lang="hu-HU" dirty="0" smtClean="0"/>
              <a:t>A </a:t>
            </a:r>
            <a:r>
              <a:rPr lang="hu-HU" dirty="0"/>
              <a:t>2014-2020 időszakra vonatkozó </a:t>
            </a:r>
            <a:r>
              <a:rPr lang="hu-HU" dirty="0" smtClean="0"/>
              <a:t>területfejlesztési </a:t>
            </a:r>
            <a:r>
              <a:rPr lang="hu-HU" dirty="0"/>
              <a:t>stratégiát teljesen átfókuszálták a belső perifériákra – cél a demográfiai struktúra megerősítése. Nem csak a regionális fejlesztési tárca, hanem az összes releváns tárca részvételére alapozott (közös fejlesztési paktumot kötöttek), önkormányzati összefogást előíró, főképpen a belső perifériákra irányuló </a:t>
            </a:r>
            <a:r>
              <a:rPr lang="hu-HU" dirty="0" err="1"/>
              <a:t>ITI-ket</a:t>
            </a:r>
            <a:r>
              <a:rPr lang="hu-HU" dirty="0"/>
              <a:t> </a:t>
            </a:r>
            <a:r>
              <a:rPr lang="hu-HU" dirty="0" smtClean="0"/>
              <a:t>alkalmaznak…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417695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1152128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releváns kitekintések…</a:t>
            </a:r>
            <a:br>
              <a:rPr lang="hu-HU" dirty="0" smtClean="0"/>
            </a:br>
            <a:r>
              <a:rPr lang="hu-HU" sz="2700" dirty="0" smtClean="0"/>
              <a:t>(</a:t>
            </a:r>
            <a:r>
              <a:rPr lang="hu-HU" sz="2700" dirty="0"/>
              <a:t>Releváns </a:t>
            </a:r>
            <a:r>
              <a:rPr lang="hu-HU" sz="2700" dirty="0" smtClean="0"/>
              <a:t>EU javaslatok </a:t>
            </a:r>
            <a:r>
              <a:rPr lang="hu-HU" sz="2700" dirty="0"/>
              <a:t>a </a:t>
            </a:r>
            <a:r>
              <a:rPr lang="hu-HU" sz="2700" dirty="0" smtClean="0"/>
              <a:t>tervezéshez,2013</a:t>
            </a:r>
            <a:r>
              <a:rPr lang="hu-HU" sz="2700" dirty="0"/>
              <a:t>, 2014</a:t>
            </a:r>
            <a:r>
              <a:rPr lang="hu-HU" sz="2700" dirty="0" smtClean="0"/>
              <a:t>)</a:t>
            </a:r>
            <a:endParaRPr lang="hu-HU" sz="27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44522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u-HU" dirty="0"/>
              <a:t>DG REGIO  </a:t>
            </a:r>
          </a:p>
          <a:p>
            <a:pPr marL="0" indent="0">
              <a:buNone/>
            </a:pPr>
            <a:endParaRPr lang="hu-HU" dirty="0"/>
          </a:p>
          <a:p>
            <a:r>
              <a:rPr lang="hu-HU" dirty="0"/>
              <a:t>„A funkcionális területi megközelítést, vagyis a vidék-város együttműködések kialakítását segítő eszköz a CLLD (főként kisebb, néhány százezres városokat érintő együttműködési témák esetén).”</a:t>
            </a:r>
          </a:p>
          <a:p>
            <a:pPr marL="0" indent="0">
              <a:buNone/>
            </a:pPr>
            <a:endParaRPr lang="hu-HU" dirty="0"/>
          </a:p>
          <a:p>
            <a:r>
              <a:rPr lang="hu-HU" dirty="0"/>
              <a:t>„Az  ITI nem különíthető el a vidékfejlesztési alaptól.”</a:t>
            </a:r>
          </a:p>
          <a:p>
            <a:pPr marL="0" indent="0">
              <a:buNone/>
            </a:pPr>
            <a:endParaRPr lang="hu-HU" dirty="0"/>
          </a:p>
          <a:p>
            <a:r>
              <a:rPr lang="hu-HU" dirty="0" smtClean="0"/>
              <a:t>„A fenntarthatóság, a zöld célok komolyabban veendők…” </a:t>
            </a:r>
            <a:r>
              <a:rPr lang="hu-HU" sz="2200" dirty="0" smtClean="0"/>
              <a:t>(Pl.: Drosophila </a:t>
            </a:r>
            <a:r>
              <a:rPr lang="hu-HU" sz="2200" dirty="0" err="1" smtClean="0"/>
              <a:t>suzukii</a:t>
            </a:r>
            <a:r>
              <a:rPr lang="hu-HU" sz="2200" dirty="0" smtClean="0"/>
              <a:t>)</a:t>
            </a:r>
            <a:endParaRPr lang="hu-HU" sz="2200" dirty="0"/>
          </a:p>
        </p:txBody>
      </p:sp>
    </p:spTree>
    <p:extLst>
      <p:ext uri="{BB962C8B-B14F-4D97-AF65-F5344CB8AC3E}">
        <p14:creationId xmlns:p14="http://schemas.microsoft.com/office/powerpoint/2010/main" val="34591060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Cím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 smtClean="0">
              <a:ea typeface="ＭＳ Ｐゴシック" panose="020B0600070205080204" pitchFamily="34" charset="-128"/>
            </a:endParaRPr>
          </a:p>
        </p:txBody>
      </p:sp>
      <p:pic>
        <p:nvPicPr>
          <p:cNvPr id="29699" name="Tartalom hely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1482497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3005" y="116632"/>
            <a:ext cx="9144000" cy="1152128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releváns kitekintések…</a:t>
            </a:r>
            <a:br>
              <a:rPr lang="hu-HU" dirty="0" smtClean="0"/>
            </a:br>
            <a:r>
              <a:rPr lang="hu-HU" sz="2700" dirty="0" smtClean="0"/>
              <a:t>(</a:t>
            </a:r>
            <a:r>
              <a:rPr lang="hu-HU" sz="2700" dirty="0"/>
              <a:t>Releváns </a:t>
            </a:r>
            <a:r>
              <a:rPr lang="hu-HU" sz="2700" dirty="0" smtClean="0"/>
              <a:t>EU javaslatok </a:t>
            </a:r>
            <a:r>
              <a:rPr lang="hu-HU" sz="2700" dirty="0"/>
              <a:t>a </a:t>
            </a:r>
            <a:r>
              <a:rPr lang="hu-HU" sz="2700" dirty="0" smtClean="0"/>
              <a:t>tervezéshez,2013</a:t>
            </a:r>
            <a:r>
              <a:rPr lang="hu-HU" sz="2700" dirty="0"/>
              <a:t>, 2014</a:t>
            </a:r>
            <a:r>
              <a:rPr lang="hu-HU" sz="2700" dirty="0" smtClean="0"/>
              <a:t>)</a:t>
            </a:r>
            <a:endParaRPr lang="hu-HU" sz="27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445224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hu-HU" dirty="0"/>
              <a:t>DG </a:t>
            </a:r>
            <a:r>
              <a:rPr lang="hu-HU" dirty="0" smtClean="0"/>
              <a:t>CLIMA</a:t>
            </a:r>
            <a:endParaRPr lang="hu-HU" dirty="0"/>
          </a:p>
          <a:p>
            <a:pPr marL="0" indent="0" algn="just">
              <a:buNone/>
            </a:pPr>
            <a:endParaRPr lang="hu-HU" dirty="0"/>
          </a:p>
          <a:p>
            <a:pPr marL="0" indent="0" algn="just">
              <a:buNone/>
            </a:pPr>
            <a:r>
              <a:rPr lang="hu-HU" dirty="0" smtClean="0"/>
              <a:t>„az </a:t>
            </a:r>
            <a:r>
              <a:rPr lang="hu-HU" dirty="0"/>
              <a:t>AKG típusú intézkedéseken, a kölcsönös megfeleltetéseken és az I. pillér zöldítési intézkedésein kívül a következő II. pilléres intézkedésekben kell megjelennie a klímavédelemnek (</a:t>
            </a:r>
            <a:r>
              <a:rPr lang="hu-HU" dirty="0" err="1"/>
              <a:t>rezíliencia</a:t>
            </a:r>
            <a:r>
              <a:rPr lang="hu-HU" dirty="0"/>
              <a:t> növelésnek) és alkalmazkodásnak</a:t>
            </a:r>
            <a:r>
              <a:rPr lang="hu-HU" dirty="0" smtClean="0"/>
              <a:t>:</a:t>
            </a:r>
          </a:p>
          <a:p>
            <a:pPr marL="0" indent="0" algn="just">
              <a:buNone/>
            </a:pPr>
            <a:endParaRPr lang="hu-HU" dirty="0"/>
          </a:p>
          <a:p>
            <a:pPr algn="just"/>
            <a:r>
              <a:rPr lang="hu-HU" dirty="0"/>
              <a:t>szaktanácsadás, tudástranszfer;</a:t>
            </a:r>
          </a:p>
          <a:p>
            <a:pPr algn="just"/>
            <a:r>
              <a:rPr lang="hu-HU" dirty="0"/>
              <a:t>kockázatkezelés;</a:t>
            </a:r>
          </a:p>
          <a:p>
            <a:pPr algn="just"/>
            <a:r>
              <a:rPr lang="hu-HU" dirty="0"/>
              <a:t>vidéki alapszolgáltatások és infrastruktúra;</a:t>
            </a:r>
          </a:p>
          <a:p>
            <a:pPr algn="just"/>
            <a:r>
              <a:rPr lang="hu-HU" dirty="0"/>
              <a:t>LEADER</a:t>
            </a:r>
            <a:r>
              <a:rPr lang="hu-HU" dirty="0" smtClean="0"/>
              <a:t>.”</a:t>
            </a:r>
            <a:endParaRPr lang="hu-HU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1492706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5587</TotalTime>
  <Words>453</Words>
  <Application>Microsoft Office PowerPoint</Application>
  <PresentationFormat>Diavetítés a képernyőre (4:3 oldalarány)</PresentationFormat>
  <Paragraphs>79</Paragraphs>
  <Slides>13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13</vt:i4>
      </vt:variant>
    </vt:vector>
  </HeadingPairs>
  <TitlesOfParts>
    <vt:vector size="17" baseType="lpstr">
      <vt:lpstr>ＭＳ Ｐゴシック</vt:lpstr>
      <vt:lpstr>Arial</vt:lpstr>
      <vt:lpstr>Calibri</vt:lpstr>
      <vt:lpstr>Office-téma</vt:lpstr>
      <vt:lpstr>       A multifund tervezés hiánya -kényszerpályák, megoldási lehetőségek      </vt:lpstr>
      <vt:lpstr>Amit nem hagyhatunk figyelmen kívül…</vt:lpstr>
      <vt:lpstr>releváns kitekintések… (NASA által finanszírozott, amerikai egyetemek által készített tanulmány, 2012)</vt:lpstr>
      <vt:lpstr>releváns kitekintések… (OECD 9. Vidékfejlesztési Konferenciáján bemutatott tanulmány, 2013)</vt:lpstr>
      <vt:lpstr>PowerPoint bemutató</vt:lpstr>
      <vt:lpstr>releváns kitekintések… (Olasz térségfejlesztési program 2014-2020)</vt:lpstr>
      <vt:lpstr>releváns kitekintések… (Releváns EU javaslatok a tervezéshez,2013, 2014)</vt:lpstr>
      <vt:lpstr>PowerPoint bemutató</vt:lpstr>
      <vt:lpstr>releváns kitekintések… (Releváns EU javaslatok a tervezéshez,2013, 2014)</vt:lpstr>
      <vt:lpstr>releváns kitekintések… (tegnapi hírek…)</vt:lpstr>
      <vt:lpstr>Multifund CLLD tervezése</vt:lpstr>
      <vt:lpstr>Multifund CLLD tervezése</vt:lpstr>
      <vt:lpstr>Megoldás?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Common LDS planning guidance: CLLD PLANNING MAP</dc:title>
  <dc:creator>Géza</dc:creator>
  <cp:lastModifiedBy>GG</cp:lastModifiedBy>
  <cp:revision>232</cp:revision>
  <dcterms:created xsi:type="dcterms:W3CDTF">2012-05-29T06:37:13Z</dcterms:created>
  <dcterms:modified xsi:type="dcterms:W3CDTF">2014-03-19T12:07:45Z</dcterms:modified>
</cp:coreProperties>
</file>