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5"/>
  </p:notesMasterIdLst>
  <p:handoutMasterIdLst>
    <p:handoutMasterId r:id="rId26"/>
  </p:handoutMasterIdLst>
  <p:sldIdLst>
    <p:sldId id="606" r:id="rId2"/>
    <p:sldId id="579" r:id="rId3"/>
    <p:sldId id="610" r:id="rId4"/>
    <p:sldId id="611" r:id="rId5"/>
    <p:sldId id="612" r:id="rId6"/>
    <p:sldId id="613" r:id="rId7"/>
    <p:sldId id="614" r:id="rId8"/>
    <p:sldId id="582" r:id="rId9"/>
    <p:sldId id="562" r:id="rId10"/>
    <p:sldId id="589" r:id="rId11"/>
    <p:sldId id="607" r:id="rId12"/>
    <p:sldId id="598" r:id="rId13"/>
    <p:sldId id="615" r:id="rId14"/>
    <p:sldId id="588" r:id="rId15"/>
    <p:sldId id="529" r:id="rId16"/>
    <p:sldId id="590" r:id="rId17"/>
    <p:sldId id="599" r:id="rId18"/>
    <p:sldId id="600" r:id="rId19"/>
    <p:sldId id="601" r:id="rId20"/>
    <p:sldId id="602" r:id="rId21"/>
    <p:sldId id="603" r:id="rId22"/>
    <p:sldId id="609" r:id="rId23"/>
    <p:sldId id="577" r:id="rId24"/>
  </p:sldIdLst>
  <p:sldSz cx="9144000" cy="6858000" type="screen4x3"/>
  <p:notesSz cx="6794500" cy="99314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llosa" initials="d" lastIdx="3" clrIdx="0"/>
  <p:cmAuthor id="1" name="regosj" initials="r" lastIdx="0" clrIdx="1"/>
  <p:cmAuthor id="2" name="Pável Zsanett" initials="PZs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0033"/>
    <a:srgbClr val="669900"/>
    <a:srgbClr val="660033"/>
    <a:srgbClr val="FF6600"/>
    <a:srgbClr val="993300"/>
    <a:srgbClr val="FF9900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86270" autoAdjust="0"/>
  </p:normalViewPr>
  <p:slideViewPr>
    <p:cSldViewPr>
      <p:cViewPr>
        <p:scale>
          <a:sx n="100" d="100"/>
          <a:sy n="100" d="100"/>
        </p:scale>
        <p:origin x="-42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49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49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EE481F7-6A1A-4091-8989-024D6109C12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815064-844D-4A89-9FB4-6626C00891B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815064-844D-4A89-9FB4-6626C00891BE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815064-844D-4A89-9FB4-6626C00891BE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815064-844D-4A89-9FB4-6626C00891BE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u-HU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8815064-844D-4A89-9FB4-6626C00891BE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D9858-7D18-4415-9A39-796DB5E52818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3A34E-D5C4-4276-9B03-537B7811DD70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1801A9-DE42-499A-9A02-B0A1E505E064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4873E-9A89-42AE-A719-558FE47858EF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3EEBA-EA46-427C-A703-CD1635EF1B31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581B7A-7FE8-4862-B19D-12384EDF6793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5D5FC-F941-40B9-A396-64E58FE72498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D9AE2-0976-4C0A-A0B1-D9F26D3C3CD9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A09B0-9566-42D8-BDFD-78DB31AC6A01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ADC33-07F7-437F-B3C7-F895524CFF48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718CB6-6EC6-453D-9D1F-D3F1E066ED92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0EB9283-6B4D-407B-B964-660D854E82EA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pic>
        <p:nvPicPr>
          <p:cNvPr id="7" name="Picture 7" descr="background2opaqu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jab.complex.hu/doc.php?docid=WKHU-QJ-XML-000000A0900037TV&amp;hely=1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Picture 2" descr="background2opaquepl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1620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églalap 9"/>
          <p:cNvSpPr/>
          <p:nvPr/>
        </p:nvSpPr>
        <p:spPr>
          <a:xfrm>
            <a:off x="2339752" y="1412776"/>
            <a:ext cx="64807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Erdészeti jogcímek alakulása végrehajtás szempontjából</a:t>
            </a:r>
            <a:endParaRPr lang="hu-HU" sz="3200" b="1" i="1" dirty="0"/>
          </a:p>
        </p:txBody>
      </p:sp>
      <p:sp>
        <p:nvSpPr>
          <p:cNvPr id="11" name="Téglalap 10"/>
          <p:cNvSpPr/>
          <p:nvPr/>
        </p:nvSpPr>
        <p:spPr>
          <a:xfrm>
            <a:off x="2915816" y="5373216"/>
            <a:ext cx="4572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defRPr/>
            </a:pP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Regős János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defRPr/>
            </a:pPr>
            <a:r>
              <a:rPr lang="hu-HU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Budapest, 2013. február 19.</a:t>
            </a:r>
            <a:endParaRPr lang="hu-HU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12" name="Picture 4" descr="MVH_logo_szines_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0375" y="5424488"/>
            <a:ext cx="2333625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EMVA II. tengely 2012. évi támogatási kérelem adatok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Erdőszerkezet átalakítás</a:t>
            </a:r>
          </a:p>
          <a:p>
            <a:pPr>
              <a:buNone/>
            </a:pPr>
            <a:r>
              <a:rPr lang="hu-HU" sz="1600" b="1" dirty="0" smtClean="0"/>
              <a:t>A jogcímen belül a „Tarvágást követő szerkezetátalakítás </a:t>
            </a:r>
            <a:r>
              <a:rPr lang="hu-HU" sz="1600" b="1" dirty="0" err="1" smtClean="0"/>
              <a:t>fafajcserével</a:t>
            </a:r>
            <a:r>
              <a:rPr lang="hu-HU" sz="1600" b="1" dirty="0" smtClean="0"/>
              <a:t>” célprogram </a:t>
            </a:r>
            <a:r>
              <a:rPr lang="hu-HU" sz="1600" b="1" dirty="0" err="1" smtClean="0"/>
              <a:t>notifikációja</a:t>
            </a:r>
            <a:r>
              <a:rPr lang="hu-HU" sz="1600" b="1" dirty="0" smtClean="0"/>
              <a:t> még folyamatban volt, így e célprogrammal érintett támogatási kérelmek tekintetében a határozathozatal 2012. április 17-t követően kezdődhetett meg.</a:t>
            </a:r>
            <a:endParaRPr lang="hu-HU" sz="1600" dirty="0" smtClean="0"/>
          </a:p>
          <a:p>
            <a:pPr>
              <a:buNone/>
            </a:pPr>
            <a:r>
              <a:rPr lang="hu-HU" sz="1600" dirty="0" smtClean="0"/>
              <a:t>A 2010. évben benyújtásra került, tárgyban szereplő intézkedéssel érintett kérelmek száma 83 darab, melyből 75 érintett a „Tarvágást követő szerkezetátalakítás </a:t>
            </a:r>
            <a:r>
              <a:rPr lang="hu-HU" sz="1600" dirty="0" err="1" smtClean="0"/>
              <a:t>fafajcserével</a:t>
            </a:r>
            <a:r>
              <a:rPr lang="hu-HU" sz="1600" dirty="0" smtClean="0"/>
              <a:t>” célprogrammal. A 2011. évben 140 darab kérelem érkezett be. A támogatási kérelmekben szereplő 644 darab erdőrészletből 629 érintett a fent nevezett problémával.</a:t>
            </a:r>
          </a:p>
          <a:p>
            <a:pPr>
              <a:buNone/>
            </a:pPr>
            <a:r>
              <a:rPr lang="hu-HU" sz="1600" b="1" dirty="0" smtClean="0"/>
              <a:t>2010. évi támogatási kérelem határozatai 2012. 08. 29. postázásra kerültek. 83 db beérkezett kérelemből 61 db válhatott támogatás alapjává 400.750.558 Ft értékben.</a:t>
            </a:r>
          </a:p>
          <a:p>
            <a:pPr>
              <a:buNone/>
            </a:pPr>
            <a:r>
              <a:rPr lang="hu-HU" sz="1600" b="1" dirty="0" smtClean="0"/>
              <a:t>2011. évi támogatási kérelmek ügyintézése befejeződött, 140 db beérkezett kérelemből  100 db válhatott támogathatóvá forrásallokáció kérés megtörtént 654 738 781 Ft értékben.</a:t>
            </a:r>
          </a:p>
          <a:p>
            <a:pPr>
              <a:buNone/>
            </a:pPr>
            <a:r>
              <a:rPr lang="hu-HU" sz="1600" b="1" dirty="0" smtClean="0"/>
              <a:t>2012. évi támogatási időszakban 153 db kérelem érkezett be ügyintézése folyamatban van, döntéshozatal az 2013-as egységes kérelem benyújtásáig.</a:t>
            </a:r>
            <a:endParaRPr lang="hu-HU" sz="1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EMVA II. tengely 2012. évi támogatási kérelem adatok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sz="2400" b="1" dirty="0" smtClean="0"/>
              <a:t>Erdőkörnyezet védelem</a:t>
            </a:r>
          </a:p>
          <a:p>
            <a:pPr algn="just"/>
            <a:r>
              <a:rPr lang="hu-HU" sz="2400" dirty="0" smtClean="0"/>
              <a:t>2011. évi támogatási kérelem határozatai 2012. 09. 10. postázásra kerültek. 213 db beérkezett kérelemből 183 db válhatott támogatás alapjává 637.094.022 Ft értékben.</a:t>
            </a:r>
          </a:p>
          <a:p>
            <a:pPr algn="just"/>
            <a:endParaRPr lang="hu-HU" sz="2400" dirty="0" smtClean="0"/>
          </a:p>
          <a:p>
            <a:pPr algn="just"/>
            <a:r>
              <a:rPr lang="hu-HU" sz="2400" dirty="0" smtClean="0"/>
              <a:t>2012. évi támogatási időszakban 270 db kérelem érkezett be ügyintézése folyamatban van, döntéshozatal az 2013-as egységes kérelem benyújtásáig.</a:t>
            </a:r>
          </a:p>
          <a:p>
            <a:pPr algn="just"/>
            <a:r>
              <a:rPr lang="hu-HU" sz="2400" dirty="0" smtClean="0"/>
              <a:t>Valamennyi célprogramnál a </a:t>
            </a:r>
            <a:r>
              <a:rPr lang="hu-HU" sz="2400" b="1" dirty="0" smtClean="0"/>
              <a:t>támogatási összegek 40%-os megemelésére került sor</a:t>
            </a:r>
            <a:r>
              <a:rPr lang="hu-HU" sz="2400" dirty="0" smtClean="0"/>
              <a:t>. Az intézkedést a 2011-ben benyújtott támogatási kérelmeknél is alkalmazni kell, amennyiben a kérelmező a támogatandó intézkedéseket a módosítás hatálybalépéséig még nem kezdte meg. (A 2007-2013 agrár és erdészeti iránymutatásoknak megfeleltetett előírás) 70 db olyan kérelem volt, melynél a kifizetési kérelem benyújtása 2012.05.05 utáni ebből 1 db kérelemnél lehet érvényesíteni az emelt támogatási összeget visszamenőleg.</a:t>
            </a:r>
          </a:p>
          <a:p>
            <a:pPr algn="just"/>
            <a:endParaRPr lang="hu-HU" sz="2400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/>
              <a:t>EMVA II. tengely 2012. évi támogatási kérelem adatok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1600" dirty="0" smtClean="0"/>
              <a:t>Natura 2000 erdő tapasztalatok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sz="1600" dirty="0" smtClean="0"/>
              <a:t>Végrehajtást elősegítő adatbetöltések jövő héten véglegesednek az ügyintézés ez után azonnal megkezdődik.</a:t>
            </a:r>
            <a:endParaRPr lang="hu-HU" sz="1600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179512" y="2204864"/>
          <a:ext cx="8784975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995"/>
                <a:gridCol w="1756995"/>
                <a:gridCol w="1756995"/>
                <a:gridCol w="1756995"/>
                <a:gridCol w="1756995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50" dirty="0" smtClean="0"/>
                        <a:t>Megnevezés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50" dirty="0" smtClean="0"/>
                        <a:t>Beérkezett kérelmek száma (db)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50" dirty="0" smtClean="0"/>
                        <a:t>Igényelt erdőrészlet (db)</a:t>
                      </a:r>
                      <a:endParaRPr lang="hu-H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dirty="0" smtClean="0"/>
                        <a:t>Körülbelüli Igényelt  nagyság</a:t>
                      </a:r>
                      <a:r>
                        <a:rPr lang="hu-HU" sz="1050" baseline="0" dirty="0" smtClean="0"/>
                        <a:t> (ha)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50" baseline="0" dirty="0" smtClean="0"/>
                        <a:t>5ha/erdőrészlet</a:t>
                      </a:r>
                      <a:endParaRPr lang="hu-HU" sz="10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dirty="0" smtClean="0"/>
                        <a:t>Körülbelüli Igényelt támogatási összeg (Ft)</a:t>
                      </a:r>
                    </a:p>
                    <a:p>
                      <a:pPr algn="ctr"/>
                      <a:r>
                        <a:rPr lang="hu-HU" sz="1050" dirty="0" smtClean="0"/>
                        <a:t>(314,58 Ft-os árfolyammal</a:t>
                      </a:r>
                      <a:r>
                        <a:rPr lang="hu-HU" sz="1050" baseline="0" dirty="0" smtClean="0"/>
                        <a:t> számolva</a:t>
                      </a:r>
                      <a:r>
                        <a:rPr lang="hu-HU" sz="1050" dirty="0" smtClean="0"/>
                        <a:t>)</a:t>
                      </a:r>
                    </a:p>
                    <a:p>
                      <a:pPr algn="ctr"/>
                      <a:endParaRPr lang="hu-HU" sz="1050" dirty="0" smtClean="0"/>
                    </a:p>
                    <a:p>
                      <a:pPr algn="ctr"/>
                      <a:r>
                        <a:rPr lang="hu-HU" sz="1050" dirty="0" smtClean="0"/>
                        <a:t>(100 Euro/ha)</a:t>
                      </a:r>
                      <a:endParaRPr lang="hu-HU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05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Natura 2000 erdőterületek kompenzációs támogatása </a:t>
                      </a:r>
                      <a:endParaRPr lang="hu-HU" sz="105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dirty="0" smtClean="0"/>
                        <a:t>2193</a:t>
                      </a:r>
                      <a:endParaRPr lang="hu-H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dirty="0" smtClean="0"/>
                        <a:t>22541</a:t>
                      </a:r>
                      <a:endParaRPr lang="hu-HU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b="0" dirty="0" smtClean="0"/>
                        <a:t>112 705</a:t>
                      </a:r>
                      <a:r>
                        <a:rPr lang="hu-HU" sz="1050" b="0" baseline="0" dirty="0" smtClean="0"/>
                        <a:t> ha</a:t>
                      </a:r>
                      <a:endParaRPr lang="hu-HU" sz="105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dirty="0" smtClean="0"/>
                        <a:t>3 545 473 890 Ft.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EMVA II. tengely kifizetési kérelem 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hu-HU" sz="4300" b="1" dirty="0" smtClean="0"/>
              <a:t>NVT Mezőgazdasági területek erdősítése:</a:t>
            </a:r>
          </a:p>
          <a:p>
            <a:pPr lvl="0">
              <a:buNone/>
            </a:pPr>
            <a:r>
              <a:rPr lang="hu-HU" sz="4200" dirty="0" smtClean="0"/>
              <a:t>2011-ben  4 224 db kérelemből 4064 db kérelem került kifizetésre összesen 4 618 678 604 Ft értékben. Az elutasított kérelmek száma 134 db.</a:t>
            </a:r>
          </a:p>
          <a:p>
            <a:pPr lvl="0">
              <a:buNone/>
            </a:pPr>
            <a:r>
              <a:rPr lang="hu-HU" sz="4200" dirty="0" smtClean="0"/>
              <a:t>2012-ben 4 172 db kérelemből 3634 db kérelem került eddig kifizetésre összesen 2 348 434 641 Ft értékben. </a:t>
            </a:r>
          </a:p>
          <a:p>
            <a:pPr lvl="0">
              <a:buNone/>
            </a:pPr>
            <a:r>
              <a:rPr lang="hu-HU" sz="4200" dirty="0" smtClean="0"/>
              <a:t>Az elutasított kérelmek száma 78 db. Folyamatban lévő kérelmek a helyszíni ellenőrzéssel elutasított vis maiorral, korábbi évek </a:t>
            </a:r>
            <a:r>
              <a:rPr lang="hu-HU" sz="4200" dirty="0" err="1" smtClean="0"/>
              <a:t>újraügyintzésével</a:t>
            </a:r>
            <a:r>
              <a:rPr lang="hu-HU" sz="4200" dirty="0" smtClean="0"/>
              <a:t> érintett kérelmek. Várható kifizetés március végétől.</a:t>
            </a:r>
          </a:p>
          <a:p>
            <a:r>
              <a:rPr lang="hu-HU" sz="4200" dirty="0" smtClean="0"/>
              <a:t> </a:t>
            </a:r>
          </a:p>
          <a:p>
            <a:pPr>
              <a:buNone/>
            </a:pPr>
            <a:r>
              <a:rPr lang="hu-HU" sz="4200" dirty="0" smtClean="0"/>
              <a:t>Az elutasítási okok: </a:t>
            </a:r>
          </a:p>
          <a:p>
            <a:pPr algn="just"/>
            <a:r>
              <a:rPr lang="hu-HU" sz="4200" dirty="0" smtClean="0"/>
              <a:t>Olyan erdőrészlet található, amit az erdészeti hatóság határidőre nem nyilvánított befejezettnek. A jogkövetkezménye az ilyen eseteknek, hogy az ügyfél a támogatási jogosultságát az adott erdőrészleten elveszíti és 2 évig a jogcímben támogatásban nem részesülhet.</a:t>
            </a:r>
          </a:p>
          <a:p>
            <a:r>
              <a:rPr lang="hu-HU" sz="4200" dirty="0" smtClean="0"/>
              <a:t>Olyan kifizetési igény, ahol már nincs is támogatási jogosultság: csak első kivitel támogatására volt jogosult, </a:t>
            </a:r>
          </a:p>
          <a:p>
            <a:r>
              <a:rPr lang="hu-HU" sz="4200" dirty="0" smtClean="0"/>
              <a:t>Visszavont támogatási kérelemre érkezik kifizetési igény.</a:t>
            </a:r>
          </a:p>
          <a:p>
            <a:r>
              <a:rPr lang="hu-HU" sz="4200" dirty="0" smtClean="0"/>
              <a:t>Korábbi évek helyszíni ellenőrzése alapján támogatási jogosultságát elvesztette az ügyfél</a:t>
            </a:r>
            <a:r>
              <a:rPr lang="hu-HU" sz="4200" smtClean="0"/>
              <a:t>. </a:t>
            </a:r>
            <a:endParaRPr lang="hu-HU" sz="4200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EMVA II. tengely kifizetési kérelem 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b="1" dirty="0" smtClean="0"/>
              <a:t>EMVA Mezőgazdasági területek erdősítése: </a:t>
            </a:r>
            <a:r>
              <a:rPr lang="hu-HU" dirty="0" smtClean="0"/>
              <a:t>2011-ben 2372 db kérelemből 2336 db kifizetés alapja  2 608 776 915 Ft értékben.</a:t>
            </a:r>
          </a:p>
          <a:p>
            <a:r>
              <a:rPr lang="hu-HU" dirty="0" smtClean="0"/>
              <a:t>2012-ben  2 808 db kérelemből 2380 db kérelem került kifizetésre összesen   3 322 568 312 Ft értékben.</a:t>
            </a:r>
          </a:p>
          <a:p>
            <a:pPr>
              <a:buNone/>
            </a:pPr>
            <a:r>
              <a:rPr lang="hu-HU" dirty="0" smtClean="0"/>
              <a:t>Új!</a:t>
            </a:r>
          </a:p>
          <a:p>
            <a:pPr>
              <a:buNone/>
            </a:pPr>
            <a:r>
              <a:rPr lang="hu-HU" dirty="0" smtClean="0"/>
              <a:t>EMVA </a:t>
            </a:r>
            <a:r>
              <a:rPr lang="hu-HU" dirty="0" err="1" smtClean="0"/>
              <a:t>fedvénnyel</a:t>
            </a:r>
            <a:r>
              <a:rPr lang="hu-HU" dirty="0" smtClean="0"/>
              <a:t> történő keresztellenőrzés! Októberi adategyeztetéskor EMVA MGTE parcellák is részt vettek.</a:t>
            </a:r>
          </a:p>
          <a:p>
            <a:pPr>
              <a:buNone/>
            </a:pPr>
            <a:r>
              <a:rPr lang="hu-HU" dirty="0" smtClean="0"/>
              <a:t>2013-ban kialakításra kerül az egyedi parcellaazonosítás is.</a:t>
            </a:r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33375"/>
            <a:ext cx="8229600" cy="922338"/>
          </a:xfrm>
        </p:spPr>
        <p:txBody>
          <a:bodyPr/>
          <a:lstStyle/>
          <a:p>
            <a:r>
              <a:rPr lang="hu-HU" sz="3200" dirty="0" smtClean="0"/>
              <a:t>EMVA II. tengely kifizetési kérelem adatok</a:t>
            </a:r>
            <a:endParaRPr lang="hu-HU" sz="3200" b="1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528" y="1556792"/>
            <a:ext cx="8507413" cy="4897437"/>
          </a:xfrm>
        </p:spPr>
        <p:txBody>
          <a:bodyPr/>
          <a:lstStyle/>
          <a:p>
            <a:pPr algn="just">
              <a:buNone/>
            </a:pPr>
            <a:r>
              <a:rPr lang="hu-HU" sz="2000" b="1" dirty="0" smtClean="0"/>
              <a:t>	Erdészeti potenciál: </a:t>
            </a:r>
            <a:r>
              <a:rPr lang="hu-HU" sz="2000" dirty="0" smtClean="0"/>
              <a:t>2012-ben 160 db kérelemből 109 db kérelem válhatott támogathatóvá összesen  172 954 307 Ft összeggel. Határozathozatal </a:t>
            </a:r>
            <a:r>
              <a:rPr lang="hu-HU" sz="2000" smtClean="0"/>
              <a:t>azonnal.</a:t>
            </a:r>
            <a:endParaRPr lang="hu-HU" sz="2000" dirty="0" smtClean="0"/>
          </a:p>
          <a:p>
            <a:pPr algn="just">
              <a:buNone/>
            </a:pPr>
            <a:r>
              <a:rPr lang="hu-HU" sz="2000" dirty="0" smtClean="0"/>
              <a:t>Új!</a:t>
            </a:r>
          </a:p>
          <a:p>
            <a:pPr algn="just">
              <a:buNone/>
            </a:pPr>
            <a:r>
              <a:rPr lang="hu-HU" sz="2000" dirty="0" smtClean="0"/>
              <a:t>EMVA </a:t>
            </a:r>
            <a:r>
              <a:rPr lang="hu-HU" sz="2000" dirty="0" err="1" smtClean="0"/>
              <a:t>fedvénnyel</a:t>
            </a:r>
            <a:r>
              <a:rPr lang="hu-HU" sz="2000" dirty="0" smtClean="0"/>
              <a:t> történő keresztellenőrzés. Októberi adategyeztetéskor EMVA EP parcellák is részt vesznek.</a:t>
            </a:r>
          </a:p>
          <a:p>
            <a:pPr algn="just">
              <a:buNone/>
            </a:pPr>
            <a:endParaRPr lang="hu-HU" sz="2000" dirty="0" smtClean="0"/>
          </a:p>
          <a:p>
            <a:pPr algn="just"/>
            <a:r>
              <a:rPr lang="hu-HU" sz="2000" b="1" dirty="0" smtClean="0"/>
              <a:t>Agrárerdészeti rendszerek: </a:t>
            </a:r>
            <a:r>
              <a:rPr lang="hu-HU" sz="2000" dirty="0" smtClean="0"/>
              <a:t>2012-ben   24 db kérelemből 17 db kérelem válhatott támogathatóvá összesen  57 070 163 Ft összeggel 3 db kérelem még folyamatban van.</a:t>
            </a:r>
          </a:p>
          <a:p>
            <a:pPr algn="just"/>
            <a:endParaRPr lang="hu-HU" sz="2000" b="1" dirty="0" smtClean="0"/>
          </a:p>
          <a:p>
            <a:pPr algn="just">
              <a:buFontTx/>
              <a:buNone/>
              <a:defRPr/>
            </a:pPr>
            <a:endParaRPr lang="hu-HU" sz="2000" dirty="0" smtClean="0"/>
          </a:p>
          <a:p>
            <a:pPr algn="just">
              <a:buFontTx/>
              <a:buNone/>
              <a:defRPr/>
            </a:pPr>
            <a:endParaRPr lang="hu-H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EMVA II. tengely kifizetési kérelem 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just"/>
            <a:r>
              <a:rPr lang="hu-HU" sz="2000" b="1" dirty="0" smtClean="0"/>
              <a:t>Erdőszerkezet átalakítás </a:t>
            </a:r>
            <a:r>
              <a:rPr lang="hu-HU" sz="2000" dirty="0" smtClean="0"/>
              <a:t>2011-ben 59 db kérelemből 29 db kérelem válhatott kifizetés alapjává  135 843 981 Ft értékben.</a:t>
            </a:r>
          </a:p>
          <a:p>
            <a:pPr algn="just"/>
            <a:r>
              <a:rPr lang="hu-HU" sz="2000" dirty="0" smtClean="0"/>
              <a:t>2012-ben 86 db kérelem ügyintézése a 2011 támogatási kérelmek forrásallokációját követően azonnal megkezdődik.</a:t>
            </a:r>
          </a:p>
          <a:p>
            <a:endParaRPr lang="hu-HU" dirty="0" smtClean="0"/>
          </a:p>
          <a:p>
            <a:pPr algn="just"/>
            <a:r>
              <a:rPr lang="hu-HU" sz="2000" b="1" dirty="0" smtClean="0"/>
              <a:t>Erdő környezetvédelem </a:t>
            </a:r>
            <a:r>
              <a:rPr lang="hu-HU" sz="2000" dirty="0" smtClean="0"/>
              <a:t>2011-ben  227 db kérelemből 172 db kifizetés  332 151 986 Ft értékben.</a:t>
            </a:r>
          </a:p>
          <a:p>
            <a:r>
              <a:rPr lang="hu-HU" sz="2000" dirty="0" smtClean="0"/>
              <a:t>2012-ben 296 db kérelem várható határozathozatal 2013 tavasza.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Jogcím problémák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400" b="1" dirty="0" smtClean="0"/>
              <a:t>EMVA </a:t>
            </a:r>
            <a:r>
              <a:rPr lang="hu-HU" sz="2400" b="1" dirty="0" err="1" smtClean="0"/>
              <a:t>MgTE</a:t>
            </a:r>
            <a:endParaRPr lang="hu-HU" sz="2400" b="1" dirty="0" smtClean="0"/>
          </a:p>
          <a:p>
            <a:pPr algn="just">
              <a:buNone/>
            </a:pPr>
            <a:r>
              <a:rPr lang="hu-HU" sz="2000" dirty="0" smtClean="0"/>
              <a:t>Támogatási kérelmet csak és kizárólag az erdőtelepítési engedély jóváhagyása után adjanak be! </a:t>
            </a:r>
          </a:p>
          <a:p>
            <a:pPr algn="just">
              <a:buNone/>
            </a:pPr>
            <a:r>
              <a:rPr lang="hu-HU" sz="2000" dirty="0" smtClean="0"/>
              <a:t>Ha a kérelmezett terület nem támogatható területre esik, akkor elutasításra kerül (változásvezetési kérelem!)</a:t>
            </a:r>
          </a:p>
          <a:p>
            <a:pPr algn="just">
              <a:buNone/>
            </a:pPr>
            <a:r>
              <a:rPr lang="hu-HU" sz="2000" dirty="0" smtClean="0"/>
              <a:t>Az erdőrészlet összes helyrajzi számát át kell vezetni erdő művelési ágba legkésőbb a második kifizetési kérelem június 30-ig! Jogvesztő határnap!</a:t>
            </a:r>
          </a:p>
          <a:p>
            <a:pPr algn="just">
              <a:buNone/>
            </a:pPr>
            <a:r>
              <a:rPr lang="hu-HU" sz="2000" dirty="0" smtClean="0"/>
              <a:t>Ha a kifizetési kérelemben az </a:t>
            </a:r>
            <a:r>
              <a:rPr lang="hu-HU" sz="2000" dirty="0" err="1" smtClean="0"/>
              <a:t>erdőrészletadatok</a:t>
            </a:r>
            <a:r>
              <a:rPr lang="hu-HU" sz="2000" dirty="0" smtClean="0"/>
              <a:t> és a jogcím/támogatási határozat mező üres, a táblákat támogatást nem igénylőként jelentik le, akkor nem lesz kifizetés! Ellenőrizni kell a kinyomtatott egységes kérelmet!</a:t>
            </a:r>
          </a:p>
          <a:p>
            <a:pPr algn="just"/>
            <a:endParaRPr lang="hu-HU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Jogcím problémák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b="1" dirty="0" smtClean="0"/>
              <a:t>Erdőszerkezet átalakítása</a:t>
            </a:r>
          </a:p>
          <a:p>
            <a:pPr algn="just">
              <a:buNone/>
            </a:pPr>
            <a:r>
              <a:rPr lang="hu-HU" dirty="0" smtClean="0"/>
              <a:t>	</a:t>
            </a:r>
            <a:r>
              <a:rPr lang="hu-HU" b="1" dirty="0" smtClean="0"/>
              <a:t>Részterület mérete (ha) mező</a:t>
            </a:r>
            <a:r>
              <a:rPr lang="hu-HU" dirty="0" smtClean="0"/>
              <a:t>: Adott erdőrészlet vonatkozásában a </a:t>
            </a:r>
            <a:r>
              <a:rPr lang="hu-HU" dirty="0" err="1" smtClean="0"/>
              <a:t>ba</a:t>
            </a:r>
            <a:r>
              <a:rPr lang="hu-HU" dirty="0" smtClean="0"/>
              <a:t>.) </a:t>
            </a:r>
            <a:r>
              <a:rPr lang="hu-HU" dirty="0" err="1" smtClean="0"/>
              <a:t>Szerk.átal</a:t>
            </a:r>
            <a:r>
              <a:rPr lang="hu-HU" dirty="0" smtClean="0"/>
              <a:t>.: </a:t>
            </a:r>
            <a:r>
              <a:rPr lang="hu-HU" dirty="0" err="1" smtClean="0"/>
              <a:t>fafajcserével</a:t>
            </a:r>
            <a:r>
              <a:rPr lang="hu-HU" dirty="0" smtClean="0"/>
              <a:t>, </a:t>
            </a:r>
            <a:r>
              <a:rPr lang="hu-HU" dirty="0" err="1" smtClean="0"/>
              <a:t>bb</a:t>
            </a:r>
            <a:r>
              <a:rPr lang="hu-HU" dirty="0" smtClean="0"/>
              <a:t>.) </a:t>
            </a:r>
            <a:r>
              <a:rPr lang="hu-HU" dirty="0" err="1" smtClean="0"/>
              <a:t>Szerk.átal</a:t>
            </a:r>
            <a:r>
              <a:rPr lang="hu-HU" dirty="0" smtClean="0"/>
              <a:t>.: tuskózással, gyökérfésüléssel, </a:t>
            </a:r>
            <a:r>
              <a:rPr lang="hu-HU" dirty="0" err="1" smtClean="0"/>
              <a:t>bc</a:t>
            </a:r>
            <a:r>
              <a:rPr lang="hu-HU" dirty="0" smtClean="0"/>
              <a:t>.) </a:t>
            </a:r>
            <a:r>
              <a:rPr lang="hu-HU" dirty="0" err="1" smtClean="0"/>
              <a:t>Szerk.átal</a:t>
            </a:r>
            <a:r>
              <a:rPr lang="hu-HU" dirty="0" smtClean="0"/>
              <a:t>.: fainjektálással, tuskókenéssel célprogramok esetén a részterület méretét kell feltüntetni ebbe a mezőben,  amennyiben </a:t>
            </a:r>
            <a:r>
              <a:rPr lang="hu-HU" b="1" dirty="0" smtClean="0"/>
              <a:t>NEM</a:t>
            </a:r>
            <a:r>
              <a:rPr lang="hu-HU" dirty="0" smtClean="0"/>
              <a:t> teljes erdőrészlettel, hanem </a:t>
            </a:r>
            <a:r>
              <a:rPr lang="hu-HU" b="1" dirty="0" smtClean="0"/>
              <a:t>RÉSZ ERDŐRÉSZLETTEL</a:t>
            </a:r>
            <a:r>
              <a:rPr lang="hu-HU" dirty="0" smtClean="0"/>
              <a:t> kíván bejönni.</a:t>
            </a:r>
          </a:p>
          <a:p>
            <a:pPr algn="just">
              <a:buNone/>
            </a:pPr>
            <a:r>
              <a:rPr lang="hu-HU" dirty="0" smtClean="0"/>
              <a:t>       Teljes erdőrészleten történő megvalósítás esetén a mező kitöltetlen marad!</a:t>
            </a:r>
          </a:p>
          <a:p>
            <a:pPr algn="just">
              <a:buNone/>
            </a:pPr>
            <a:r>
              <a:rPr lang="hu-HU" dirty="0" smtClean="0"/>
              <a:t>	Amennyiben teljes erdőrészleten kíván megvalósítani, de tölti a részterület mérete mezőt, s az abban szereplő területadat eltér az Adattári adattól, úgy a kisebb területadat alapján történik az elbírálást. 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Jogcím problémák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b="1" dirty="0" smtClean="0"/>
              <a:t>Erdő-környezetvédelem/Erdőszerkezet átalakítása</a:t>
            </a:r>
          </a:p>
          <a:p>
            <a:pPr algn="just">
              <a:buNone/>
            </a:pPr>
            <a:r>
              <a:rPr lang="hu-HU" dirty="0" smtClean="0"/>
              <a:t>	A jogcímre beadott kérelmek elbírálásának első lépése az ügyfelek azonosítása, amely során összevetésre kerül az </a:t>
            </a:r>
            <a:r>
              <a:rPr lang="hu-HU" dirty="0" err="1" smtClean="0"/>
              <a:t>MVH-nál</a:t>
            </a:r>
            <a:r>
              <a:rPr lang="hu-HU" dirty="0" smtClean="0"/>
              <a:t> regisztrációs számon nyilvántartott ügyfelek azonosító adatainak, valamint az erdészeti szakhatóságánál nyilvántartott erdőgazdálkodói azonosítók egymással való azonossága, egymásnak való kölcsönös megfelelése.</a:t>
            </a:r>
          </a:p>
          <a:p>
            <a:pPr algn="just">
              <a:buNone/>
            </a:pPr>
            <a:r>
              <a:rPr lang="hu-HU" dirty="0" smtClean="0"/>
              <a:t>	Kérem, hogy a jogcím közös sikere érdekében fordítsanak figyelmet a fentiekben megfogalmazott adat-szinkronizálásra, az esetlegesen elmaradt adatváltozások bejelentésére.</a:t>
            </a:r>
          </a:p>
          <a:p>
            <a:pPr algn="just"/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Támogatási kérelmek alakulása a 2012. évi benyújtási időszakban</a:t>
            </a:r>
            <a:endParaRPr lang="hu-HU" dirty="0"/>
          </a:p>
        </p:txBody>
      </p:sp>
      <p:sp>
        <p:nvSpPr>
          <p:cNvPr id="11" name="Tartalom helye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r>
              <a:rPr lang="hu-HU" sz="2000" dirty="0" smtClean="0"/>
              <a:t>Kifizetési kérelmek benyújtása folyamatos az MVH megyei Kirendeltségeire 2013. február 15. állapot alapján 238 db.</a:t>
            </a:r>
          </a:p>
          <a:p>
            <a:pPr marL="0" lvl="1" indent="0">
              <a:buNone/>
            </a:pPr>
            <a:r>
              <a:rPr lang="hu-HU" sz="2100" dirty="0" smtClean="0"/>
              <a:t>Támogatás keretösszege 6 666 000 € megfelelő forintösszeg, de legfeljebb 2 milliárd forint. (Beérkezett igény: 4 104 375 €)</a:t>
            </a:r>
          </a:p>
          <a:p>
            <a:pPr marL="0" indent="0">
              <a:buNone/>
            </a:pPr>
            <a:endParaRPr lang="hu-HU" sz="2000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467544" y="1988840"/>
          <a:ext cx="8219253" cy="178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4179"/>
                <a:gridCol w="1174179"/>
                <a:gridCol w="1174179"/>
                <a:gridCol w="1174179"/>
                <a:gridCol w="1174179"/>
                <a:gridCol w="1174179"/>
                <a:gridCol w="117417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1050" dirty="0" smtClean="0">
                          <a:solidFill>
                            <a:schemeClr val="tx1"/>
                          </a:solidFill>
                        </a:rPr>
                        <a:t>Megnevezés</a:t>
                      </a:r>
                      <a:endParaRPr lang="hu-HU" sz="1050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dirty="0" smtClean="0">
                          <a:solidFill>
                            <a:schemeClr val="tx1"/>
                          </a:solidFill>
                        </a:rPr>
                        <a:t>Beérkezett kérelmek száma (db)</a:t>
                      </a:r>
                      <a:endParaRPr lang="hu-HU" sz="1050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dirty="0" smtClean="0">
                          <a:solidFill>
                            <a:schemeClr val="tx1"/>
                          </a:solidFill>
                        </a:rPr>
                        <a:t>Elutasított kérelmek száma</a:t>
                      </a:r>
                    </a:p>
                    <a:p>
                      <a:pPr algn="ctr"/>
                      <a:r>
                        <a:rPr lang="hu-HU" sz="1050" dirty="0" smtClean="0">
                          <a:solidFill>
                            <a:schemeClr val="tx1"/>
                          </a:solidFill>
                        </a:rPr>
                        <a:t>(db)</a:t>
                      </a:r>
                      <a:endParaRPr lang="hu-HU" sz="1050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dirty="0" smtClean="0">
                          <a:solidFill>
                            <a:schemeClr val="tx1"/>
                          </a:solidFill>
                        </a:rPr>
                        <a:t>Körülbelüli Igényelt erdőrészlet (db) Kérelmenként 9-10</a:t>
                      </a:r>
                      <a:r>
                        <a:rPr lang="hu-HU" sz="1050" baseline="0" dirty="0" smtClean="0">
                          <a:solidFill>
                            <a:schemeClr val="tx1"/>
                          </a:solidFill>
                        </a:rPr>
                        <a:t> db erdőrészlet/kérelem</a:t>
                      </a:r>
                      <a:endParaRPr lang="hu-HU" sz="1050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dirty="0" smtClean="0">
                          <a:solidFill>
                            <a:schemeClr val="tx1"/>
                          </a:solidFill>
                        </a:rPr>
                        <a:t>Körülbelüli Igényelt  nagyság</a:t>
                      </a:r>
                      <a:r>
                        <a:rPr lang="hu-HU" sz="1050" baseline="0" dirty="0" smtClean="0">
                          <a:solidFill>
                            <a:schemeClr val="tx1"/>
                          </a:solidFill>
                        </a:rPr>
                        <a:t> (ha)</a:t>
                      </a:r>
                    </a:p>
                    <a:p>
                      <a:pPr algn="ctr"/>
                      <a:r>
                        <a:rPr lang="hu-HU" sz="1050" baseline="0" dirty="0" smtClean="0">
                          <a:solidFill>
                            <a:schemeClr val="tx1"/>
                          </a:solidFill>
                        </a:rPr>
                        <a:t>5ha/erdőrészlet</a:t>
                      </a:r>
                      <a:endParaRPr lang="hu-HU" sz="1050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050" dirty="0" smtClean="0">
                          <a:solidFill>
                            <a:schemeClr val="tx1"/>
                          </a:solidFill>
                        </a:rPr>
                        <a:t>Körülbelüli Igényelt támogatási összeg (€)</a:t>
                      </a:r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dirty="0" smtClean="0">
                          <a:solidFill>
                            <a:schemeClr val="tx1"/>
                          </a:solidFill>
                        </a:rPr>
                        <a:t>Körülbelüli Igényelt támogatási összeg (Ft)</a:t>
                      </a:r>
                    </a:p>
                    <a:p>
                      <a:pPr algn="ctr"/>
                      <a:r>
                        <a:rPr lang="hu-HU" sz="1050" dirty="0" smtClean="0">
                          <a:solidFill>
                            <a:schemeClr val="tx1"/>
                          </a:solidFill>
                        </a:rPr>
                        <a:t>(314,58 Ft-os árfolyammal</a:t>
                      </a:r>
                      <a:r>
                        <a:rPr lang="hu-HU" sz="1050" baseline="0" dirty="0" smtClean="0">
                          <a:solidFill>
                            <a:schemeClr val="tx1"/>
                          </a:solidFill>
                        </a:rPr>
                        <a:t> számolva</a:t>
                      </a:r>
                      <a:r>
                        <a:rPr lang="hu-HU" sz="105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hu-HU" sz="1050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050" dirty="0" smtClean="0">
                          <a:solidFill>
                            <a:schemeClr val="tx1"/>
                          </a:solidFill>
                        </a:rPr>
                        <a:t>Fiatal</a:t>
                      </a:r>
                      <a:r>
                        <a:rPr lang="hu-HU" sz="1050" baseline="0" dirty="0" smtClean="0">
                          <a:solidFill>
                            <a:schemeClr val="tx1"/>
                          </a:solidFill>
                        </a:rPr>
                        <a:t> erdők állományneveléséhez nyújtandó támogatás</a:t>
                      </a:r>
                      <a:endParaRPr lang="hu-HU" sz="1050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b="1" i="1" baseline="0" dirty="0" smtClean="0">
                          <a:solidFill>
                            <a:schemeClr val="tx1"/>
                          </a:solidFill>
                        </a:rPr>
                        <a:t>571</a:t>
                      </a:r>
                    </a:p>
                    <a:p>
                      <a:pPr algn="ctr"/>
                      <a:endParaRPr lang="hu-HU" sz="1050" b="1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b="1" baseline="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hu-HU" sz="105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b="1" baseline="0" dirty="0" smtClean="0">
                          <a:solidFill>
                            <a:schemeClr val="tx1"/>
                          </a:solidFill>
                        </a:rPr>
                        <a:t>5 439</a:t>
                      </a:r>
                      <a:endParaRPr lang="hu-HU" sz="105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b="1" i="1" baseline="0" dirty="0" smtClean="0">
                          <a:solidFill>
                            <a:schemeClr val="tx1"/>
                          </a:solidFill>
                        </a:rPr>
                        <a:t>27 195</a:t>
                      </a:r>
                      <a:endParaRPr lang="hu-HU" sz="1050" b="1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b="1" i="1" baseline="0" dirty="0" smtClean="0">
                          <a:solidFill>
                            <a:schemeClr val="tx1"/>
                          </a:solidFill>
                        </a:rPr>
                        <a:t>4 104 375</a:t>
                      </a:r>
                      <a:endParaRPr lang="hu-HU" sz="1050" b="1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050" b="1" i="1" baseline="0" dirty="0" smtClean="0">
                          <a:solidFill>
                            <a:schemeClr val="tx1"/>
                          </a:solidFill>
                        </a:rPr>
                        <a:t>1 291 154 287</a:t>
                      </a:r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Jogcím problémák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hu-HU" sz="2600" b="1" dirty="0" smtClean="0"/>
              <a:t>Agrár erdészeti rendszerek</a:t>
            </a:r>
          </a:p>
          <a:p>
            <a:pPr>
              <a:buNone/>
            </a:pPr>
            <a:endParaRPr lang="hu-HU" sz="2600" dirty="0" smtClean="0"/>
          </a:p>
          <a:p>
            <a:pPr>
              <a:buNone/>
            </a:pPr>
            <a:r>
              <a:rPr lang="hu-HU" sz="2600" dirty="0" smtClean="0"/>
              <a:t>A támogatási kérelemhez nem a kérelemben szereplő blokkazonosítóknak megfelelő blokktérképek kerülnek beküldésre.</a:t>
            </a:r>
          </a:p>
          <a:p>
            <a:pPr>
              <a:buNone/>
            </a:pPr>
            <a:r>
              <a:rPr lang="hu-HU" sz="2600" dirty="0" smtClean="0"/>
              <a:t>A blokktérképen a berajzolt parcella nem támogatható területen fekszik. </a:t>
            </a:r>
          </a:p>
          <a:p>
            <a:pPr>
              <a:buNone/>
            </a:pPr>
            <a:r>
              <a:rPr lang="hu-HU" sz="2600" dirty="0" smtClean="0"/>
              <a:t>Az ügyfél nem nyújtja be a fásítási tervet.</a:t>
            </a:r>
          </a:p>
          <a:p>
            <a:pPr>
              <a:buNone/>
            </a:pPr>
            <a:r>
              <a:rPr lang="hu-HU" sz="2600" dirty="0" smtClean="0"/>
              <a:t>A főlap nincs ellátva az ügyfél aláírásával, illetve dátummal.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Jogcím problémák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b="1" dirty="0" smtClean="0"/>
              <a:t>Erdészeti potenciál helyreállítása 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A főlap nincs ellátva az ügyfél aláírásával, illetve dátummal.</a:t>
            </a:r>
            <a:endParaRPr lang="hu-HU" b="1" dirty="0" smtClean="0"/>
          </a:p>
          <a:p>
            <a:pPr>
              <a:buNone/>
            </a:pPr>
            <a:r>
              <a:rPr lang="hu-HU" dirty="0" smtClean="0"/>
              <a:t>A támogatási kérelmen megjelölt célállomány nem támogatható az adott tájegységben</a:t>
            </a:r>
          </a:p>
          <a:p>
            <a:pPr>
              <a:buNone/>
            </a:pPr>
            <a:r>
              <a:rPr lang="hu-HU" dirty="0" smtClean="0"/>
              <a:t>A támogatási kérelmenként igényelt minimális támogatási összeg nem éri el a 400 Euro-t</a:t>
            </a:r>
          </a:p>
          <a:p>
            <a:pPr>
              <a:buNone/>
            </a:pPr>
            <a:r>
              <a:rPr lang="pt-BR" dirty="0" smtClean="0"/>
              <a:t>A károsodás </a:t>
            </a:r>
            <a:r>
              <a:rPr lang="hu-HU" dirty="0" smtClean="0"/>
              <a:t>típusa </a:t>
            </a:r>
            <a:r>
              <a:rPr lang="pt-BR" dirty="0" smtClean="0"/>
              <a:t>nem sorolható be a 32/2008.FVM </a:t>
            </a:r>
            <a:r>
              <a:rPr lang="hu-HU" dirty="0" smtClean="0"/>
              <a:t>rendelet</a:t>
            </a:r>
            <a:r>
              <a:rPr lang="pt-BR" dirty="0" smtClean="0"/>
              <a:t> 2. § 15</a:t>
            </a:r>
            <a:r>
              <a:rPr lang="hu-HU" dirty="0" smtClean="0"/>
              <a:t>.</a:t>
            </a:r>
            <a:r>
              <a:rPr lang="pt-BR" dirty="0" smtClean="0"/>
              <a:t> pontjába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Az ügyfél nem rendelkezik felújítási kötelezettséget előíró határozattal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Minden kötelezően beküldendő melléklet csatolva legyen a kérelemhez!!!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Erdős források alakulása 2012.12.31. állapot alapján</a:t>
            </a:r>
            <a:endParaRPr lang="hu-HU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00950" cy="4090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225"/>
                <a:gridCol w="685800"/>
                <a:gridCol w="958850"/>
                <a:gridCol w="923925"/>
                <a:gridCol w="628650"/>
                <a:gridCol w="876300"/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Megnevezés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Rendelkezésre álló forrás 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Rendelkezésre álló forrás Ft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Lekötött forrás 2015-ig 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Lekötött forrás 2015 után 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Lekötött forrás Ft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Még fel nem használt forrás EUR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Még fel nem használt forrás FT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NVT determináció EUR 2015-ig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NVT determináció EUR 2015 után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Agrárerdészeti rendszerek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2 813 540,00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787 791 200,00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556 292 250,00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231 498 950,00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Erdő-környezet védelem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41 278 651,00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15 086 022 </a:t>
                      </a:r>
                      <a:r>
                        <a:rPr lang="hu-HU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280,00 </a:t>
                      </a:r>
                      <a:endParaRPr lang="hu-HU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13 716 006,49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4 360 092,00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23 202 552,51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Erdészeti potenciál-helyreállítás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10 738 726,00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3 006 843 280,00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1 007 342 789,00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1 999 500 491,00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1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Nem termelő beruházások erdészeti területen-szerkezetátalakítás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32 655 609,00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9 143 570 520,00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1 004 844 018,00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32 655 609,00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8 138 726 502,00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Mezőgazdasági területek első erdősítése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257 078 598,00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71 982 007 440,00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84 672 878,00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21 592 605,00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56 867 163,22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46 938 517,94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47 007 433,84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Fiatal erdők állományneveléséhez támogatás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6 666 </a:t>
                      </a:r>
                      <a:r>
                        <a:rPr lang="hu-HU" sz="8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666</a:t>
                      </a:r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2 000 000 000,00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Előzetes kalkuláció alapján: 4104375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Előzetes kalkuláció alapján: 1291154287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hu-HU" sz="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8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1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Natura</a:t>
                      </a:r>
                      <a:r>
                        <a:rPr lang="hu-HU" sz="800" b="1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2000 erdőterületeken történő gazdálkodáshoz nyújtott kompenzációs támogatás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35 800 000,00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hu-HU" sz="800" b="0" i="0" u="none" strike="noStrike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10 024 000 </a:t>
                      </a:r>
                      <a:r>
                        <a:rPr lang="hu-HU" sz="800" b="0" i="0" u="none" strike="noStrike" kern="1200" dirty="0" err="1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000</a:t>
                      </a:r>
                      <a:r>
                        <a:rPr lang="hu-HU" sz="800" b="0" i="0" u="none" strike="noStrike" kern="1200" dirty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Előzetes kalkuláció alapján:  </a:t>
                      </a:r>
                      <a:r>
                        <a:rPr lang="hu-HU" sz="800" b="0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12 255 281 </a:t>
                      </a:r>
                      <a:endParaRPr lang="hu-HU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8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Előzetes kalkuláció alapján: </a:t>
                      </a:r>
                      <a:r>
                        <a:rPr lang="hu-HU" sz="800" b="0" i="0" u="none" strike="noStrike" dirty="0">
                          <a:solidFill>
                            <a:srgbClr val="FF0000"/>
                          </a:solidFill>
                          <a:latin typeface="+mj-lt"/>
                        </a:rPr>
                        <a:t> 3 855 266 360</a:t>
                      </a:r>
                      <a:endParaRPr lang="hu-HU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hu-HU" sz="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8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/>
          </p:cNvSpPr>
          <p:nvPr/>
        </p:nvSpPr>
        <p:spPr bwMode="auto">
          <a:xfrm>
            <a:off x="468313" y="105251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hu-HU" sz="3200">
              <a:latin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hu-HU" sz="3200">
              <a:latin typeface="Arial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hu-HU" sz="3200">
              <a:latin typeface="Arial" charset="0"/>
            </a:endParaRPr>
          </a:p>
          <a:p>
            <a:pPr marL="342900" indent="-342900" eaLnBrk="0" hangingPunct="0">
              <a:spcBef>
                <a:spcPct val="20000"/>
              </a:spcBef>
            </a:pPr>
            <a:r>
              <a:rPr lang="hu-HU" sz="3600" b="1">
                <a:latin typeface="Arial" charset="0"/>
              </a:rPr>
              <a:t>Köszönöm megtisztelő figyelmüket!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hu-HU" sz="32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Jogcím problémák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2514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hu-HU" sz="6400" b="1" u="sng" dirty="0" smtClean="0"/>
              <a:t>Támogatási kérelem benyújtása során tapasztalt ügyfélhibák:</a:t>
            </a:r>
          </a:p>
          <a:p>
            <a:pPr>
              <a:buNone/>
            </a:pPr>
            <a:endParaRPr lang="hu-HU" sz="6400" b="1" dirty="0" smtClean="0"/>
          </a:p>
          <a:p>
            <a:pPr algn="just"/>
            <a:r>
              <a:rPr lang="hu-HU" sz="6400" dirty="0" smtClean="0"/>
              <a:t>Több tevékenységet jelölt meg, ugyanazon erdőrészletre vonatkozóan.</a:t>
            </a:r>
          </a:p>
          <a:p>
            <a:pPr algn="just">
              <a:buNone/>
            </a:pPr>
            <a:r>
              <a:rPr lang="hu-HU" sz="6400" dirty="0" smtClean="0"/>
              <a:t>25/20121. (III.20.) VM rendelet 4. § (2) bekezdése alapján:</a:t>
            </a:r>
          </a:p>
          <a:p>
            <a:pPr algn="just">
              <a:buNone/>
            </a:pPr>
            <a:r>
              <a:rPr lang="hu-HU" sz="6400" dirty="0" smtClean="0"/>
              <a:t>„Egy erdőrészletre, egy kérelem benyújtási időszakban csak egy, 2. § szerinti tevékenységre igényelhető támogatás”</a:t>
            </a:r>
          </a:p>
          <a:p>
            <a:pPr algn="just"/>
            <a:r>
              <a:rPr lang="hu-HU" sz="6400" dirty="0" smtClean="0"/>
              <a:t>A gazdálkodók nincsenek tisztában azzal, hogy a tevékenységek közül, mely végezhető el az erdőrészletén és az mekkora hektáron. (</a:t>
            </a:r>
            <a:r>
              <a:rPr lang="hu-HU" sz="6400" dirty="0" err="1" smtClean="0"/>
              <a:t>pl</a:t>
            </a:r>
            <a:r>
              <a:rPr lang="hu-HU" sz="6400" dirty="0" smtClean="0"/>
              <a:t>: </a:t>
            </a:r>
            <a:r>
              <a:rPr lang="hu-HU" sz="6400" dirty="0" err="1" smtClean="0"/>
              <a:t>befejezettápolás</a:t>
            </a:r>
            <a:r>
              <a:rPr lang="hu-HU" sz="6400" dirty="0" smtClean="0"/>
              <a:t> egy 10 </a:t>
            </a:r>
            <a:r>
              <a:rPr lang="hu-HU" sz="6400" dirty="0" err="1" smtClean="0"/>
              <a:t>ha-os</a:t>
            </a:r>
            <a:r>
              <a:rPr lang="hu-HU" sz="6400" dirty="0" smtClean="0"/>
              <a:t> erdőrészleten csak 5 ha részterületen végezhető el, de az ügyfél a támogatási kérelemében 10 </a:t>
            </a:r>
            <a:r>
              <a:rPr lang="hu-HU" sz="6400" dirty="0" err="1" smtClean="0"/>
              <a:t>ha-ra</a:t>
            </a:r>
            <a:r>
              <a:rPr lang="hu-HU" sz="6400" dirty="0" smtClean="0"/>
              <a:t> igényel.)</a:t>
            </a:r>
          </a:p>
          <a:p>
            <a:pPr algn="just"/>
            <a:r>
              <a:rPr lang="hu-HU" sz="6400" dirty="0" smtClean="0"/>
              <a:t>A gazdálkodó nem jogosult a támogatás igénybevételére, mert nem gazdálkodik 20 ha erdőterületen. 25/20121. (III.20.) VM rendelet 3. § (1) bekezdése alapján:</a:t>
            </a:r>
          </a:p>
          <a:p>
            <a:pPr algn="just">
              <a:buFont typeface="Arial" pitchFamily="34" charset="0"/>
              <a:buNone/>
            </a:pPr>
            <a:r>
              <a:rPr lang="hu-HU" sz="6400" dirty="0" smtClean="0"/>
              <a:t>„Támogatás igénybevételére jogosult az az erdőgazdálkodó, aki legalább 20 hektár olyan erdőrészlet területén gazdálkodik, amely magán- vagy önkormányzati tulajdonban van.”</a:t>
            </a:r>
          </a:p>
          <a:p>
            <a:pPr algn="just"/>
            <a:r>
              <a:rPr lang="hu-HU" sz="6400" dirty="0" smtClean="0"/>
              <a:t>25/20121. (III.20.) VM rendelet 1. § 3. pontja alapján:</a:t>
            </a:r>
          </a:p>
          <a:p>
            <a:pPr algn="just">
              <a:buFont typeface="Arial" pitchFamily="34" charset="0"/>
              <a:buNone/>
            </a:pPr>
            <a:r>
              <a:rPr lang="hu-HU" sz="6400" dirty="0" smtClean="0"/>
              <a:t>„erdőgazdálkodó: az a természetes vagy jogi személy, illetve jogi személyiséggel nem rendelkező gazdasági társaság, akit az </a:t>
            </a:r>
            <a:r>
              <a:rPr lang="hu-HU" sz="6400" dirty="0" err="1" smtClean="0">
                <a:hlinkClick r:id="rId2"/>
              </a:rPr>
              <a:t>Evt</a:t>
            </a:r>
            <a:r>
              <a:rPr lang="hu-HU" sz="6400" dirty="0" smtClean="0">
                <a:hlinkClick r:id="rId2"/>
              </a:rPr>
              <a:t>. 17. § (1) bekezdése</a:t>
            </a:r>
            <a:r>
              <a:rPr lang="hu-HU" sz="6400" dirty="0" smtClean="0"/>
              <a:t> szerint az erdészeti hatóságként eljáró területileg illetékes kormányhivatal erdészeti igazgatósága (a továbbiakban: erdészeti igazgatóság) nyilvántartásba vett”</a:t>
            </a:r>
          </a:p>
          <a:p>
            <a:pPr algn="just"/>
            <a:endParaRPr lang="hu-HU" sz="6400" dirty="0" smtClean="0"/>
          </a:p>
          <a:p>
            <a:pPr lvl="0" algn="just">
              <a:buNone/>
            </a:pPr>
            <a:endParaRPr lang="hu-HU" sz="6400" dirty="0" smtClean="0"/>
          </a:p>
          <a:p>
            <a:pPr algn="just"/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Jogcím problémák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hu-HU" sz="2000" b="1" u="sng" dirty="0" smtClean="0"/>
              <a:t>Támogatási kérelem benyújtása során tapasztalt ügyfélhibák:</a:t>
            </a:r>
          </a:p>
          <a:p>
            <a:pPr algn="just">
              <a:buNone/>
            </a:pPr>
            <a:endParaRPr lang="hu-HU" sz="1600" dirty="0" smtClean="0"/>
          </a:p>
          <a:p>
            <a:pPr algn="just"/>
            <a:r>
              <a:rPr lang="hu-HU" sz="2000" dirty="0" smtClean="0"/>
              <a:t>Olyan erdőrészletre pályázik, melyen nem Ő a nyilvántartott erdőgazdálkodó.</a:t>
            </a:r>
          </a:p>
          <a:p>
            <a:pPr marL="361950" indent="-361950" algn="just"/>
            <a:r>
              <a:rPr lang="hu-HU" sz="2000" dirty="0" smtClean="0"/>
              <a:t>Nem létező erdőrészletekre nyújtanak be támogatási kérelmet. Az Országos Erdőállomány Adattárában 2012.05.02.-án nem szerepelt nyilvántartott erdőrészletként. </a:t>
            </a:r>
          </a:p>
          <a:p>
            <a:pPr algn="just"/>
            <a:r>
              <a:rPr lang="hu-HU" sz="2000" dirty="0" smtClean="0"/>
              <a:t>Az üzemterv előtti erdőrészlet megnevezése szerepel a kérelemben.</a:t>
            </a:r>
          </a:p>
          <a:p>
            <a:pPr algn="just"/>
            <a:r>
              <a:rPr lang="hu-HU" sz="2000" dirty="0" smtClean="0"/>
              <a:t>Az erdőrészletek elírásra kerülnek egy számmal vagy egy betűvel a támogatási kérelemben.</a:t>
            </a:r>
          </a:p>
          <a:p>
            <a:pPr algn="just"/>
            <a:r>
              <a:rPr lang="hu-HU" sz="2000" dirty="0" smtClean="0"/>
              <a:t>Nem erdőrészlet típusú részletre nyújt be támogatást.(tisztásra, nyiladékra stb..)</a:t>
            </a:r>
          </a:p>
          <a:p>
            <a:endParaRPr lang="hu-H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Jogcím problémák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hu-HU" sz="2400" b="1" u="sng" dirty="0" smtClean="0"/>
              <a:t>Formanyomtatványokon előforduló hibák:</a:t>
            </a:r>
          </a:p>
          <a:p>
            <a:pPr algn="just">
              <a:buNone/>
            </a:pPr>
            <a:endParaRPr lang="hu-HU" sz="2400" dirty="0" smtClean="0"/>
          </a:p>
          <a:p>
            <a:pPr lvl="0" algn="just">
              <a:buNone/>
            </a:pPr>
            <a:r>
              <a:rPr lang="hu-HU" sz="2400" dirty="0" smtClean="0"/>
              <a:t>A betétlapon a „befejezett ápolásnál </a:t>
            </a:r>
            <a:r>
              <a:rPr lang="hu-HU" sz="2400" dirty="0" err="1" smtClean="0"/>
              <a:t>részerdőrészlet</a:t>
            </a:r>
            <a:r>
              <a:rPr lang="hu-HU" sz="2400" dirty="0" smtClean="0"/>
              <a:t> területe” mező több esetben akkor is kitöltésre került, ha a teljes erdőrészleten kívánja megvalósítani a tevékenység, valamint sok esetben tisztításnál és törzsnyesésnél is feltűntetik. </a:t>
            </a:r>
          </a:p>
          <a:p>
            <a:pPr lvl="0" algn="just">
              <a:buNone/>
            </a:pPr>
            <a:r>
              <a:rPr lang="hu-HU" sz="2400" dirty="0" smtClean="0"/>
              <a:t>A pénzügyi terv 2. adatblokkban az összeget nem forintban, a beszámoló tábla esetén pedig nem ezer forintban adták meg.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Jogcím végrehajthatósága	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hu-HU" dirty="0" smtClean="0"/>
              <a:t>25/2012. (III.20.) VM rendelet módosítása </a:t>
            </a:r>
          </a:p>
          <a:p>
            <a:pPr algn="just">
              <a:buNone/>
            </a:pPr>
            <a:r>
              <a:rPr lang="hu-HU" dirty="0" smtClean="0"/>
              <a:t>	Módosító rendelet: 122/2012. (XII.6.) VM rendelet, mely a támogatási kérelmek pontozását is szabályozza.</a:t>
            </a:r>
          </a:p>
          <a:p>
            <a:pPr algn="just"/>
            <a:r>
              <a:rPr lang="hu-HU" dirty="0" smtClean="0"/>
              <a:t>A támogatási kérelemben szereplő ügyfél által megadott ellentmondásos adatok tényállás tisztázása.</a:t>
            </a:r>
          </a:p>
          <a:p>
            <a:pPr algn="just">
              <a:buNone/>
            </a:pPr>
            <a:r>
              <a:rPr lang="hu-HU" dirty="0" smtClean="0"/>
              <a:t>	</a:t>
            </a:r>
            <a:r>
              <a:rPr lang="hu-HU" b="1" u="sng" dirty="0" smtClean="0"/>
              <a:t>Leggyakoribb hibák:</a:t>
            </a:r>
          </a:p>
          <a:p>
            <a:pPr algn="just">
              <a:buNone/>
            </a:pPr>
            <a:r>
              <a:rPr lang="hu-HU" dirty="0" smtClean="0"/>
              <a:t>	A betétlapon megadott erdőrészletre vonatkozóan, az ügyfél több tevékenységet jelölt meg.</a:t>
            </a:r>
          </a:p>
          <a:p>
            <a:pPr lvl="0" algn="just">
              <a:buNone/>
            </a:pPr>
            <a:r>
              <a:rPr lang="hu-HU" dirty="0" smtClean="0"/>
              <a:t>	Az üzemterv előtti erdőrészlet megnevezése szerepel a kérelemben.</a:t>
            </a:r>
          </a:p>
          <a:p>
            <a:pPr lvl="0" algn="just">
              <a:buNone/>
            </a:pPr>
            <a:r>
              <a:rPr lang="hu-HU" dirty="0" smtClean="0"/>
              <a:t>	Az erdőrészletek beazonosíthatatlansága formai hibák miatt pl.: elírásra kerülnek egy számmal vagy egy betűvel a támogatási kérelemben. </a:t>
            </a:r>
          </a:p>
          <a:p>
            <a:pPr lvl="0" algn="just">
              <a:buNone/>
            </a:pPr>
            <a:r>
              <a:rPr lang="hu-HU" dirty="0" smtClean="0"/>
              <a:t>	Ügyfélnyilvántartásban szereplő rendezetlen adatok pl.: képviseletre jogosultság azon cégek tekintetében, ahol olyan ügyfelek hitelesítették a kérelmet, akik az MVH nyilvántartásban nem szerepelnek.</a:t>
            </a:r>
          </a:p>
          <a:p>
            <a:pPr lvl="0" algn="just">
              <a:buNone/>
            </a:pPr>
            <a:r>
              <a:rPr lang="hu-HU" dirty="0" smtClean="0"/>
              <a:t>	Mérési jegyzőkönyv hiánya.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Támogatási kérelmek alakulása a 2012. évi benyújtási időszakban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77072"/>
            <a:ext cx="8229600" cy="2049091"/>
          </a:xfrm>
        </p:spPr>
        <p:txBody>
          <a:bodyPr/>
          <a:lstStyle/>
          <a:p>
            <a:endParaRPr lang="hu-HU" dirty="0" smtClean="0"/>
          </a:p>
          <a:p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323528" y="1628800"/>
          <a:ext cx="8363269" cy="1759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764182"/>
                <a:gridCol w="1174179"/>
                <a:gridCol w="1174179"/>
                <a:gridCol w="1174179"/>
                <a:gridCol w="1174179"/>
                <a:gridCol w="1174179"/>
              </a:tblGrid>
              <a:tr h="936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Fiatalerdők állománynevelése</a:t>
                      </a:r>
                      <a:endParaRPr lang="hu-HU" sz="16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hu-HU" sz="1200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b="1" i="1" baseline="0" dirty="0" smtClean="0">
                          <a:solidFill>
                            <a:schemeClr val="tx1"/>
                          </a:solidFill>
                        </a:rPr>
                        <a:t>Elutasított</a:t>
                      </a:r>
                    </a:p>
                    <a:p>
                      <a:pPr algn="ctr"/>
                      <a:endParaRPr lang="hu-HU" sz="1200" b="1" i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hu-HU" sz="1200" b="1" i="1" baseline="0" dirty="0" smtClean="0">
                          <a:solidFill>
                            <a:schemeClr val="tx1"/>
                          </a:solidFill>
                        </a:rPr>
                        <a:t>db</a:t>
                      </a:r>
                      <a:endParaRPr lang="hu-HU" sz="1200" b="1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b="1" baseline="0" dirty="0" smtClean="0">
                          <a:solidFill>
                            <a:schemeClr val="tx1"/>
                          </a:solidFill>
                        </a:rPr>
                        <a:t>Értékelésre vár</a:t>
                      </a:r>
                    </a:p>
                    <a:p>
                      <a:pPr algn="ctr"/>
                      <a:endParaRPr lang="hu-HU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hu-HU" sz="1200" b="1" baseline="0" dirty="0" smtClean="0">
                          <a:solidFill>
                            <a:schemeClr val="tx1"/>
                          </a:solidFill>
                        </a:rPr>
                        <a:t>db</a:t>
                      </a:r>
                      <a:endParaRPr lang="hu-HU" sz="12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b="1" baseline="0" dirty="0" smtClean="0">
                          <a:solidFill>
                            <a:schemeClr val="tx1"/>
                          </a:solidFill>
                        </a:rPr>
                        <a:t>Hiánypótlásra vár</a:t>
                      </a:r>
                    </a:p>
                    <a:p>
                      <a:pPr algn="ctr"/>
                      <a:endParaRPr lang="hu-HU" sz="12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hu-HU" sz="1200" b="1" baseline="0" dirty="0" smtClean="0">
                          <a:solidFill>
                            <a:schemeClr val="tx1"/>
                          </a:solidFill>
                        </a:rPr>
                        <a:t>db</a:t>
                      </a:r>
                      <a:endParaRPr lang="hu-HU" sz="12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b="1" i="1" baseline="0" dirty="0" smtClean="0">
                          <a:solidFill>
                            <a:schemeClr val="tx1"/>
                          </a:solidFill>
                        </a:rPr>
                        <a:t>Központi felülvizsgálatra vár</a:t>
                      </a:r>
                    </a:p>
                    <a:p>
                      <a:pPr algn="ctr"/>
                      <a:r>
                        <a:rPr lang="hu-HU" sz="1200" b="1" i="1" baseline="0" dirty="0" smtClean="0">
                          <a:solidFill>
                            <a:schemeClr val="tx1"/>
                          </a:solidFill>
                        </a:rPr>
                        <a:t>db</a:t>
                      </a:r>
                      <a:endParaRPr lang="hu-HU" sz="1200" b="1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b="1" i="1" baseline="0" dirty="0" smtClean="0">
                          <a:solidFill>
                            <a:schemeClr val="tx1"/>
                          </a:solidFill>
                        </a:rPr>
                        <a:t>Igazgatói felülvizsgálatra vár db</a:t>
                      </a:r>
                      <a:endParaRPr lang="hu-HU" sz="1200" b="1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200" b="1" i="1" baseline="0" dirty="0" smtClean="0">
                          <a:solidFill>
                            <a:schemeClr val="tx1"/>
                          </a:solidFill>
                        </a:rPr>
                        <a:t>Indított</a:t>
                      </a:r>
                    </a:p>
                    <a:p>
                      <a:pPr algn="ctr"/>
                      <a:endParaRPr lang="hu-HU" sz="1200" b="1" i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hu-HU" sz="1200" b="1" i="1" baseline="0" dirty="0" smtClean="0">
                          <a:solidFill>
                            <a:schemeClr val="tx1"/>
                          </a:solidFill>
                        </a:rPr>
                        <a:t>db</a:t>
                      </a:r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smtClean="0">
                          <a:solidFill>
                            <a:schemeClr val="tx1"/>
                          </a:solidFill>
                        </a:rPr>
                        <a:t>Beérkezett</a:t>
                      </a:r>
                      <a:r>
                        <a:rPr lang="hu-HU" sz="1600" b="1" baseline="0" dirty="0" smtClean="0">
                          <a:solidFill>
                            <a:schemeClr val="tx1"/>
                          </a:solidFill>
                        </a:rPr>
                        <a:t> kérelmek állapotai</a:t>
                      </a:r>
                      <a:endParaRPr lang="hu-HU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u-H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i="1" baseline="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hu-HU" sz="1600" b="1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baseline="0" dirty="0" smtClean="0">
                          <a:solidFill>
                            <a:schemeClr val="tx1"/>
                          </a:solidFill>
                        </a:rPr>
                        <a:t>129</a:t>
                      </a:r>
                      <a:endParaRPr lang="hu-HU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hu-HU" sz="16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i="1" baseline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hu-HU" sz="1600" b="1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i="1" baseline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hu-HU" sz="1600" b="1" i="1" baseline="0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i="1" baseline="0" dirty="0" smtClean="0">
                          <a:solidFill>
                            <a:schemeClr val="tx1"/>
                          </a:solidFill>
                        </a:rPr>
                        <a:t>371</a:t>
                      </a:r>
                    </a:p>
                  </a:txBody>
                  <a:tcPr marL="44873" marR="44873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1391"/>
          <p:cNvSpPr>
            <a:spLocks noChangeShapeType="1"/>
          </p:cNvSpPr>
          <p:nvPr/>
        </p:nvSpPr>
        <p:spPr bwMode="auto">
          <a:xfrm>
            <a:off x="1701800" y="47990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solidFill>
                  <a:schemeClr val="tx2"/>
                </a:solidFill>
              </a:rPr>
              <a:t>II. Tengely jogcím</a:t>
            </a:r>
            <a:br>
              <a:rPr lang="hu-HU" dirty="0" smtClean="0">
                <a:solidFill>
                  <a:schemeClr val="tx2"/>
                </a:solidFill>
              </a:rPr>
            </a:br>
            <a:endParaRPr lang="hu-HU" dirty="0"/>
          </a:p>
        </p:txBody>
      </p:sp>
      <p:graphicFrame>
        <p:nvGraphicFramePr>
          <p:cNvPr id="5273" name="Group 153"/>
          <p:cNvGraphicFramePr>
            <a:graphicFrameLocks noGrp="1"/>
          </p:cNvGraphicFramePr>
          <p:nvPr>
            <p:ph idx="1"/>
          </p:nvPr>
        </p:nvGraphicFramePr>
        <p:xfrm>
          <a:off x="467544" y="980729"/>
          <a:ext cx="8229600" cy="5362668"/>
        </p:xfrm>
        <a:graphic>
          <a:graphicData uri="http://schemas.openxmlformats.org/drawingml/2006/table">
            <a:tbl>
              <a:tblPr>
                <a:effectLst>
                  <a:outerShdw blurRad="50800" dir="5400000" algn="ctr" rotWithShape="0">
                    <a:srgbClr val="92D050"/>
                  </a:outerShdw>
                </a:effectLst>
              </a:tblPr>
              <a:tblGrid>
                <a:gridCol w="3024336"/>
                <a:gridCol w="2811467"/>
                <a:gridCol w="2393797"/>
              </a:tblGrid>
              <a:tr h="57606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Jogcím </a:t>
                      </a:r>
                    </a:p>
                  </a:txBody>
                  <a:tcPr marL="12554" marR="12554" marT="670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Benyújtási időszak támogatási kérelmek vonatkozásában</a:t>
                      </a:r>
                    </a:p>
                  </a:txBody>
                  <a:tcPr marL="12554" marR="12554" marT="6701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Benyújtási időszak kifizetési kérelmek vonatkozásában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554" marR="12554" marT="6701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620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II. tengely</a:t>
                      </a:r>
                    </a:p>
                  </a:txBody>
                  <a:tcPr marL="12554" marR="12554" marT="670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12554" marR="12554" marT="670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56459">
                <a:tc>
                  <a:txBody>
                    <a:bodyPr/>
                    <a:lstStyle/>
                    <a:p>
                      <a:pPr marL="0" marR="0" indent="-342900" algn="l" defTabSz="914400" rtl="0" eaLnBrk="0" fontAlgn="auto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0" dirty="0" smtClean="0"/>
                        <a:t>EMVA</a:t>
                      </a:r>
                      <a:r>
                        <a:rPr lang="hu-HU" sz="1400" b="0" baseline="0" dirty="0" smtClean="0"/>
                        <a:t> mezőgazdasági területek e</a:t>
                      </a:r>
                      <a:r>
                        <a:rPr lang="hu-HU" sz="1400" b="0" dirty="0" smtClean="0"/>
                        <a:t>rdők telepítése </a:t>
                      </a:r>
                      <a:r>
                        <a:rPr lang="hu-HU" sz="1400" b="1" dirty="0" smtClean="0"/>
                        <a:t>88/2007</a:t>
                      </a:r>
                      <a:r>
                        <a:rPr lang="hu-HU" sz="1400" dirty="0" smtClean="0"/>
                        <a:t>. (VIII.17.) FVM rendelet alapján</a:t>
                      </a:r>
                      <a:r>
                        <a:rPr lang="hu-HU" sz="1400" b="0" dirty="0" smtClean="0">
                          <a:latin typeface="Calibri" pitchFamily="34" charset="0"/>
                        </a:rPr>
                        <a:t>. </a:t>
                      </a:r>
                      <a:endParaRPr lang="hu-HU" sz="1400" b="0" dirty="0">
                        <a:latin typeface="Calibri" pitchFamily="34" charset="0"/>
                      </a:endParaRPr>
                    </a:p>
                  </a:txBody>
                  <a:tcPr marL="12554" marR="12554" marT="670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>
                          <a:latin typeface="Calibri" pitchFamily="34" charset="0"/>
                        </a:rPr>
                        <a:t>2013. május 1. és június 30.</a:t>
                      </a: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554" marR="12554" marT="6701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Minden évben az egységes kérelem keretében.</a:t>
                      </a:r>
                    </a:p>
                  </a:txBody>
                  <a:tcPr marL="12554" marR="12554" marT="6701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3838">
                <a:tc>
                  <a:txBody>
                    <a:bodyPr/>
                    <a:lstStyle/>
                    <a:p>
                      <a:pPr marL="0" marR="0" indent="-342900" algn="l" defTabSz="914400" rtl="0" eaLnBrk="0" fontAlgn="auto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0" dirty="0" smtClean="0">
                          <a:latin typeface="Calibri" pitchFamily="34" charset="0"/>
                        </a:rPr>
                        <a:t>Agrárerdészeti rendszerek </a:t>
                      </a:r>
                      <a:r>
                        <a:rPr lang="hu-HU" sz="1400" b="1" dirty="0" smtClean="0"/>
                        <a:t>32/2008. </a:t>
                      </a:r>
                      <a:r>
                        <a:rPr lang="hu-HU" sz="1400" b="0" dirty="0" smtClean="0"/>
                        <a:t>(III. 27.) FVM rendelet</a:t>
                      </a:r>
                    </a:p>
                  </a:txBody>
                  <a:tcPr marL="12554" marR="12554" marT="670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2013. május 1 és június 30.</a:t>
                      </a:r>
                    </a:p>
                  </a:txBody>
                  <a:tcPr marL="12554" marR="12554" marT="6701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Minden évben az egységes kérelem keretében.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554" marR="12554" marT="6701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3838">
                <a:tc>
                  <a:txBody>
                    <a:bodyPr/>
                    <a:lstStyle/>
                    <a:p>
                      <a:pPr marL="0" marR="0" indent="-342900" algn="l" defTabSz="914400" rtl="0" eaLnBrk="0" fontAlgn="auto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dirty="0" smtClean="0">
                          <a:latin typeface="Calibri" pitchFamily="34" charset="0"/>
                        </a:rPr>
                        <a:t>Erdészeti potenciál helyreállítása</a:t>
                      </a:r>
                      <a:r>
                        <a:rPr lang="hu-HU" sz="1400" b="1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hu-HU" sz="1400" b="1" dirty="0" smtClean="0"/>
                        <a:t>32/2008. (III. 27.) FVM rendelet alapján.</a:t>
                      </a:r>
                    </a:p>
                    <a:p>
                      <a:pPr marL="0" marR="0" indent="-342900" algn="l" defTabSz="914400" rtl="0" eaLnBrk="0" fontAlgn="auto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400" b="1" dirty="0">
                        <a:latin typeface="Calibri" pitchFamily="34" charset="0"/>
                      </a:endParaRPr>
                    </a:p>
                  </a:txBody>
                  <a:tcPr marL="12554" marR="12554" marT="670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2013. június 9 és június 30.</a:t>
                      </a:r>
                    </a:p>
                  </a:txBody>
                  <a:tcPr marL="12554" marR="12554" marT="6701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Minden évben az egységes kérelem keretében.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554" marR="12554" marT="6701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783838">
                <a:tc>
                  <a:txBody>
                    <a:bodyPr/>
                    <a:lstStyle/>
                    <a:p>
                      <a:pPr marL="0" marR="0" indent="-342900" algn="l" defTabSz="914400" rtl="0" eaLnBrk="0" fontAlgn="auto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dirty="0" smtClean="0">
                          <a:latin typeface="Calibri" pitchFamily="34" charset="0"/>
                        </a:rPr>
                        <a:t>Erdő-környezetvédelmi intézkedések </a:t>
                      </a:r>
                      <a:r>
                        <a:rPr lang="hu-HU" sz="1400" b="1" dirty="0" smtClean="0"/>
                        <a:t>124/2009. (IX. 24.) FVM rendelet alapján.</a:t>
                      </a:r>
                    </a:p>
                    <a:p>
                      <a:pPr marL="0" marR="0" indent="-342900" algn="l" defTabSz="914400" rtl="0" eaLnBrk="0" fontAlgn="auto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400" b="1" dirty="0">
                        <a:latin typeface="Calibri" pitchFamily="34" charset="0"/>
                      </a:endParaRPr>
                    </a:p>
                  </a:txBody>
                  <a:tcPr marL="12554" marR="12554" marT="670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2013. július 2 és július 31.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400" b="1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12554" marR="12554" marT="6701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Minden évben az egységes kérelem keretében.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554" marR="12554" marT="6701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688386">
                <a:tc>
                  <a:txBody>
                    <a:bodyPr/>
                    <a:lstStyle/>
                    <a:p>
                      <a:pPr marL="0" marR="0" indent="-342900" algn="l" defTabSz="914400" rtl="0" eaLnBrk="0" fontAlgn="auto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dirty="0" smtClean="0">
                          <a:latin typeface="Calibri" pitchFamily="34" charset="0"/>
                        </a:rPr>
                        <a:t>Erdőszerkezet átalakítás</a:t>
                      </a:r>
                      <a:r>
                        <a:rPr lang="hu-HU" sz="1400" b="1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hu-HU" sz="1400" b="1" dirty="0" smtClean="0"/>
                        <a:t>139/2009. (X. 22.) FVM rendelet alapján.</a:t>
                      </a:r>
                    </a:p>
                    <a:p>
                      <a:pPr marL="0" marR="0" indent="-342900" algn="l" defTabSz="914400" rtl="0" eaLnBrk="0" fontAlgn="auto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400" b="1" dirty="0">
                        <a:latin typeface="Calibri" pitchFamily="34" charset="0"/>
                      </a:endParaRPr>
                    </a:p>
                  </a:txBody>
                  <a:tcPr marL="12554" marR="12554" marT="670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2013. július 2</a:t>
                      </a:r>
                      <a:r>
                        <a:rPr lang="hu-HU" sz="1400" b="1" kern="120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és július 31.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400" b="1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12554" marR="12554" marT="6701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Minden évben az egységes kérelem keretében.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u-H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554" marR="12554" marT="6701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57478">
                <a:tc>
                  <a:txBody>
                    <a:bodyPr/>
                    <a:lstStyle/>
                    <a:p>
                      <a:pPr marL="0" marR="0" indent="-342900" algn="l" defTabSz="914400" rtl="0" eaLnBrk="0" fontAlgn="auto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b="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Natura</a:t>
                      </a:r>
                      <a:r>
                        <a:rPr lang="hu-HU" sz="14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2000 erdőterületeken kompenzációs támogatás  </a:t>
                      </a: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41/2012.</a:t>
                      </a:r>
                      <a:r>
                        <a:rPr lang="hu-HU" sz="14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(IV. 27.) VM rendelet alapján. </a:t>
                      </a:r>
                      <a:endParaRPr lang="hu-HU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12554" marR="12554" marT="6701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Minden évben az egységes kérelem keretében.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400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12554" marR="12554" marT="6701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Minden évben az egységes kérelem keretében.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554" marR="12554" marT="6701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EMVA II. tengely 2012. évi támogatási kérelem adatok I.</a:t>
            </a:r>
          </a:p>
        </p:txBody>
      </p:sp>
      <p:sp>
        <p:nvSpPr>
          <p:cNvPr id="6147" name="Tartalom helye 2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algn="just"/>
            <a:r>
              <a:rPr lang="hu-HU" sz="2000" b="1" dirty="0" smtClean="0"/>
              <a:t>Mezőgazdasági területek erdősítése </a:t>
            </a:r>
            <a:r>
              <a:rPr lang="hu-HU" sz="2000" dirty="0" smtClean="0"/>
              <a:t>támogatása 403 db kérelemből 372 db válhatott támogathatóvá 1 924 426 163 Ft értékben, határozathozatal megtörtént. Jövedelempótló ügyintézés a SAPS határozatok jogerőre emelkedését követően.</a:t>
            </a:r>
          </a:p>
          <a:p>
            <a:pPr algn="just"/>
            <a:r>
              <a:rPr lang="hu-HU" sz="2000" b="1" dirty="0" smtClean="0"/>
              <a:t>Agrárerdészeti rendszerek </a:t>
            </a:r>
            <a:r>
              <a:rPr lang="hu-HU" sz="2000" dirty="0" smtClean="0"/>
              <a:t>támogatása 19 db kérelemből, 17 db válhatott támogathatóvá 150 187 554 Ft értékben határozatok hozatal megtörtént.</a:t>
            </a:r>
          </a:p>
          <a:p>
            <a:pPr algn="just"/>
            <a:r>
              <a:rPr lang="hu-HU" sz="2000" b="1" dirty="0" err="1" smtClean="0"/>
              <a:t>Natura</a:t>
            </a:r>
            <a:r>
              <a:rPr lang="hu-HU" sz="2000" b="1" dirty="0" smtClean="0"/>
              <a:t> 2000 erdő </a:t>
            </a:r>
            <a:r>
              <a:rPr lang="hu-HU" sz="2000" dirty="0" smtClean="0"/>
              <a:t>támogatása 2193 db kérelem érkezett 3 db érdemi vizsgálat nélkül elutasításra került. Feldolgozás folyamatban felület élesedett ügyintézést segítő ESZÍR adatbetöltésekre várunk. Lekötés várható összege még nem ismert, határozathozatal 2013 tavasza.</a:t>
            </a:r>
          </a:p>
          <a:p>
            <a:pPr algn="just"/>
            <a:r>
              <a:rPr lang="hu-HU" sz="2000" b="1" dirty="0" smtClean="0"/>
              <a:t>Erdészeti potenciál helyreállítása </a:t>
            </a:r>
            <a:r>
              <a:rPr lang="hu-HU" sz="2000" dirty="0" smtClean="0"/>
              <a:t>támogatásra 283 db támogatási kérelem érkezett be. A kérelmek feldolgozása folyamatban.</a:t>
            </a:r>
          </a:p>
          <a:p>
            <a:pPr algn="just"/>
            <a:endParaRPr lang="hu-HU" sz="2000" dirty="0" smtClean="0"/>
          </a:p>
          <a:p>
            <a:pPr algn="just"/>
            <a:endParaRPr lang="hu-HU" sz="2000" dirty="0" smtClean="0"/>
          </a:p>
          <a:p>
            <a:pPr algn="just"/>
            <a:endParaRPr lang="hu-H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14274</TotalTime>
  <Words>1621</Words>
  <Application>Microsoft Office PowerPoint</Application>
  <PresentationFormat>Diavetítés a képernyőre (4:3 oldalarány)</PresentationFormat>
  <Paragraphs>295</Paragraphs>
  <Slides>23</Slides>
  <Notes>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4" baseType="lpstr">
      <vt:lpstr>Office-téma</vt:lpstr>
      <vt:lpstr>1. dia</vt:lpstr>
      <vt:lpstr>Támogatási kérelmek alakulása a 2012. évi benyújtási időszakban</vt:lpstr>
      <vt:lpstr>Jogcím problémák</vt:lpstr>
      <vt:lpstr>Jogcím problémák</vt:lpstr>
      <vt:lpstr>Jogcím problémák</vt:lpstr>
      <vt:lpstr>Jogcím végrehajthatósága </vt:lpstr>
      <vt:lpstr>Támogatási kérelmek alakulása a 2012. évi benyújtási időszakban</vt:lpstr>
      <vt:lpstr>II. Tengely jogcím </vt:lpstr>
      <vt:lpstr>EMVA II. tengely 2012. évi támogatási kérelem adatok I.</vt:lpstr>
      <vt:lpstr>EMVA II. tengely 2012. évi támogatási kérelem adatok II.</vt:lpstr>
      <vt:lpstr>EMVA II. tengely 2012. évi támogatási kérelem adatok II.</vt:lpstr>
      <vt:lpstr>EMVA II. tengely 2012. évi támogatási kérelem adatok</vt:lpstr>
      <vt:lpstr>EMVA II. tengely kifizetési kérelem adatok</vt:lpstr>
      <vt:lpstr>EMVA II. tengely kifizetési kérelem adatok</vt:lpstr>
      <vt:lpstr>EMVA II. tengely kifizetési kérelem adatok</vt:lpstr>
      <vt:lpstr>EMVA II. tengely kifizetési kérelem adatok</vt:lpstr>
      <vt:lpstr>Jogcím problémák</vt:lpstr>
      <vt:lpstr>Jogcím problémák</vt:lpstr>
      <vt:lpstr>Jogcím problémák</vt:lpstr>
      <vt:lpstr>Jogcím problémák</vt:lpstr>
      <vt:lpstr>Jogcím problémák</vt:lpstr>
      <vt:lpstr>Erdős források alakulása 2012.12.31. állapot alapján</vt:lpstr>
      <vt:lpstr>23. dia</vt:lpstr>
    </vt:vector>
  </TitlesOfParts>
  <Company>MVH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Szlancsik Renáta</dc:creator>
  <cp:lastModifiedBy>regosj</cp:lastModifiedBy>
  <cp:revision>1391</cp:revision>
  <dcterms:created xsi:type="dcterms:W3CDTF">2006-07-20T08:29:59Z</dcterms:created>
  <dcterms:modified xsi:type="dcterms:W3CDTF">2013-02-18T14:15:48Z</dcterms:modified>
</cp:coreProperties>
</file>